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83" r:id="rId3"/>
    <p:sldId id="284" r:id="rId4"/>
    <p:sldId id="271" r:id="rId5"/>
    <p:sldId id="273" r:id="rId6"/>
    <p:sldId id="272" r:id="rId7"/>
    <p:sldId id="274" r:id="rId8"/>
    <p:sldId id="289" r:id="rId9"/>
    <p:sldId id="275" r:id="rId10"/>
    <p:sldId id="290" r:id="rId11"/>
    <p:sldId id="268" r:id="rId12"/>
    <p:sldId id="257" r:id="rId13"/>
    <p:sldId id="264" r:id="rId14"/>
    <p:sldId id="265" r:id="rId15"/>
    <p:sldId id="286" r:id="rId16"/>
    <p:sldId id="276" r:id="rId17"/>
    <p:sldId id="277" r:id="rId18"/>
    <p:sldId id="288" r:id="rId19"/>
    <p:sldId id="280" r:id="rId20"/>
    <p:sldId id="279" r:id="rId21"/>
    <p:sldId id="287" r:id="rId22"/>
    <p:sldId id="281" r:id="rId23"/>
    <p:sldId id="282" r:id="rId24"/>
    <p:sldId id="278" r:id="rId25"/>
    <p:sldId id="261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inne Conner" initials="EC" lastIdx="1" clrIdx="0">
    <p:extLst>
      <p:ext uri="{19B8F6BF-5375-455C-9EA6-DF929625EA0E}">
        <p15:presenceInfo xmlns:p15="http://schemas.microsoft.com/office/powerpoint/2012/main" userId="S::eriwib@childrens.com::b65e89db-e55e-4243-acb7-fd9e74577d0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1152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23D0C9-B9FB-4584-9C6B-5C4494DEF60D}" type="doc">
      <dgm:prSet loTypeId="urn:microsoft.com/office/officeart/2005/8/layout/orgChart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35CCA2-A379-4D7E-8FBC-0983B7021E38}">
      <dgm:prSet phldrT="[Text]"/>
      <dgm:spPr/>
      <dgm:t>
        <a:bodyPr/>
        <a:lstStyle/>
        <a:p>
          <a:r>
            <a:rPr lang="en-US" dirty="0"/>
            <a:t>Program Administrator</a:t>
          </a:r>
        </a:p>
      </dgm:t>
    </dgm:pt>
    <dgm:pt modelId="{23B0C2A5-9408-4659-AD16-99B9F03957A4}" type="parTrans" cxnId="{89DE4AC1-F35F-4BDF-B49A-586D6802E146}">
      <dgm:prSet/>
      <dgm:spPr/>
      <dgm:t>
        <a:bodyPr/>
        <a:lstStyle/>
        <a:p>
          <a:endParaRPr lang="en-US"/>
        </a:p>
      </dgm:t>
    </dgm:pt>
    <dgm:pt modelId="{3F88694A-3EED-48BA-8CC2-86E48E5C2BF8}" type="sibTrans" cxnId="{89DE4AC1-F35F-4BDF-B49A-586D6802E146}">
      <dgm:prSet/>
      <dgm:spPr/>
      <dgm:t>
        <a:bodyPr/>
        <a:lstStyle/>
        <a:p>
          <a:endParaRPr lang="en-US"/>
        </a:p>
      </dgm:t>
    </dgm:pt>
    <dgm:pt modelId="{F3000D2D-00DD-4679-9C0A-67E3B43574F0}" type="asst">
      <dgm:prSet phldrT="[Text]"/>
      <dgm:spPr/>
      <dgm:t>
        <a:bodyPr/>
        <a:lstStyle/>
        <a:p>
          <a:r>
            <a:rPr lang="en-US" dirty="0"/>
            <a:t>Administrator</a:t>
          </a:r>
        </a:p>
      </dgm:t>
    </dgm:pt>
    <dgm:pt modelId="{AA3C8695-8129-4C20-B8C3-AA8743C3EB1A}" type="parTrans" cxnId="{C6B4CFBF-E6AC-4F29-86F3-88F6DB97FD50}">
      <dgm:prSet/>
      <dgm:spPr/>
      <dgm:t>
        <a:bodyPr/>
        <a:lstStyle/>
        <a:p>
          <a:endParaRPr lang="en-US"/>
        </a:p>
      </dgm:t>
    </dgm:pt>
    <dgm:pt modelId="{D417810C-1BA8-4B99-848A-449F8E376983}" type="sibTrans" cxnId="{C6B4CFBF-E6AC-4F29-86F3-88F6DB97FD50}">
      <dgm:prSet/>
      <dgm:spPr/>
      <dgm:t>
        <a:bodyPr/>
        <a:lstStyle/>
        <a:p>
          <a:endParaRPr lang="en-US"/>
        </a:p>
      </dgm:t>
    </dgm:pt>
    <dgm:pt modelId="{FA30378B-4897-4074-B216-F7B86BCBE740}">
      <dgm:prSet phldrT="[Text]"/>
      <dgm:spPr/>
      <dgm:t>
        <a:bodyPr/>
        <a:lstStyle/>
        <a:p>
          <a:r>
            <a:rPr lang="en-US" dirty="0"/>
            <a:t>CPS Liaison</a:t>
          </a:r>
        </a:p>
      </dgm:t>
    </dgm:pt>
    <dgm:pt modelId="{2FB563B4-3BDD-4C16-AC80-B60BA7FBE030}" type="parTrans" cxnId="{72E7876F-464F-4539-96B2-466240834DE3}">
      <dgm:prSet/>
      <dgm:spPr/>
      <dgm:t>
        <a:bodyPr/>
        <a:lstStyle/>
        <a:p>
          <a:endParaRPr lang="en-US"/>
        </a:p>
      </dgm:t>
    </dgm:pt>
    <dgm:pt modelId="{D0E690E9-33E4-42C5-BFAC-32753769AC0A}" type="sibTrans" cxnId="{72E7876F-464F-4539-96B2-466240834DE3}">
      <dgm:prSet/>
      <dgm:spPr/>
      <dgm:t>
        <a:bodyPr/>
        <a:lstStyle/>
        <a:p>
          <a:endParaRPr lang="en-US"/>
        </a:p>
      </dgm:t>
    </dgm:pt>
    <dgm:pt modelId="{FD2EA594-EF75-454E-B064-88CF54141C0E}">
      <dgm:prSet phldrT="[Text]"/>
      <dgm:spPr/>
      <dgm:t>
        <a:bodyPr/>
        <a:lstStyle/>
        <a:p>
          <a:r>
            <a:rPr lang="en-US" dirty="0"/>
            <a:t>Disability Specialist</a:t>
          </a:r>
        </a:p>
      </dgm:t>
    </dgm:pt>
    <dgm:pt modelId="{3A3DA7F4-B699-4EC9-BA9B-5F35723FD2F5}" type="parTrans" cxnId="{A47CB201-83B6-48C5-8905-6F2306835C07}">
      <dgm:prSet/>
      <dgm:spPr/>
      <dgm:t>
        <a:bodyPr/>
        <a:lstStyle/>
        <a:p>
          <a:endParaRPr lang="en-US"/>
        </a:p>
      </dgm:t>
    </dgm:pt>
    <dgm:pt modelId="{9130DA65-3163-46D5-93B9-3CEC9F8F8154}" type="sibTrans" cxnId="{A47CB201-83B6-48C5-8905-6F2306835C07}">
      <dgm:prSet/>
      <dgm:spPr/>
      <dgm:t>
        <a:bodyPr/>
        <a:lstStyle/>
        <a:p>
          <a:endParaRPr lang="en-US"/>
        </a:p>
      </dgm:t>
    </dgm:pt>
    <dgm:pt modelId="{73A65CC2-ED2E-4FE6-86AE-A39270A1972A}">
      <dgm:prSet phldrT="[Text]"/>
      <dgm:spPr/>
      <dgm:t>
        <a:bodyPr/>
        <a:lstStyle/>
        <a:p>
          <a:r>
            <a:rPr lang="en-US" dirty="0"/>
            <a:t>Education Specialist</a:t>
          </a:r>
        </a:p>
      </dgm:t>
    </dgm:pt>
    <dgm:pt modelId="{CBF5422B-8AD0-4770-B1AD-4D8BA1B7924F}" type="parTrans" cxnId="{72D6661A-D8DA-47A6-811D-948B579D21A0}">
      <dgm:prSet/>
      <dgm:spPr/>
      <dgm:t>
        <a:bodyPr/>
        <a:lstStyle/>
        <a:p>
          <a:endParaRPr lang="en-US"/>
        </a:p>
      </dgm:t>
    </dgm:pt>
    <dgm:pt modelId="{0C61CDB2-95C9-411F-883B-8AEBC4689597}" type="sibTrans" cxnId="{72D6661A-D8DA-47A6-811D-948B579D21A0}">
      <dgm:prSet/>
      <dgm:spPr/>
      <dgm:t>
        <a:bodyPr/>
        <a:lstStyle/>
        <a:p>
          <a:endParaRPr lang="en-US"/>
        </a:p>
      </dgm:t>
    </dgm:pt>
    <dgm:pt modelId="{C5D65C39-E81D-4717-8009-206440037DF8}">
      <dgm:prSet phldrT="[Text]"/>
      <dgm:spPr/>
      <dgm:t>
        <a:bodyPr/>
        <a:lstStyle/>
        <a:p>
          <a:r>
            <a:rPr lang="en-US" dirty="0"/>
            <a:t>Immigration Specialist</a:t>
          </a:r>
        </a:p>
      </dgm:t>
    </dgm:pt>
    <dgm:pt modelId="{5085C7F7-FD0F-48C6-BA2A-FE03D0871847}" type="parTrans" cxnId="{8DC051DC-D122-4855-8196-FE4523155796}">
      <dgm:prSet/>
      <dgm:spPr/>
      <dgm:t>
        <a:bodyPr/>
        <a:lstStyle/>
        <a:p>
          <a:endParaRPr lang="en-US"/>
        </a:p>
      </dgm:t>
    </dgm:pt>
    <dgm:pt modelId="{BDBEBF05-AB97-4531-9E44-80D2DB5D6DAF}" type="sibTrans" cxnId="{8DC051DC-D122-4855-8196-FE4523155796}">
      <dgm:prSet/>
      <dgm:spPr/>
      <dgm:t>
        <a:bodyPr/>
        <a:lstStyle/>
        <a:p>
          <a:endParaRPr lang="en-US"/>
        </a:p>
      </dgm:t>
    </dgm:pt>
    <dgm:pt modelId="{055806D7-C178-4D3F-A297-F509420FAB27}">
      <dgm:prSet phldrT="[Text]"/>
      <dgm:spPr/>
      <dgm:t>
        <a:bodyPr/>
        <a:lstStyle/>
        <a:p>
          <a:r>
            <a:rPr lang="en-US" dirty="0"/>
            <a:t>Risk Management </a:t>
          </a:r>
        </a:p>
      </dgm:t>
    </dgm:pt>
    <dgm:pt modelId="{520975F0-FECF-4EAB-AA33-0B401132F3A0}" type="parTrans" cxnId="{606545C0-0B56-4C8C-99B6-6BDAE1A8878C}">
      <dgm:prSet/>
      <dgm:spPr/>
      <dgm:t>
        <a:bodyPr/>
        <a:lstStyle/>
        <a:p>
          <a:endParaRPr lang="en-US"/>
        </a:p>
      </dgm:t>
    </dgm:pt>
    <dgm:pt modelId="{1962781C-65D0-45BB-84E3-E6402647221E}" type="sibTrans" cxnId="{606545C0-0B56-4C8C-99B6-6BDAE1A8878C}">
      <dgm:prSet/>
      <dgm:spPr/>
      <dgm:t>
        <a:bodyPr/>
        <a:lstStyle/>
        <a:p>
          <a:endParaRPr lang="en-US"/>
        </a:p>
      </dgm:t>
    </dgm:pt>
    <dgm:pt modelId="{47B411AA-1F4B-4499-BC93-B33D65608233}" type="pres">
      <dgm:prSet presAssocID="{8423D0C9-B9FB-4584-9C6B-5C4494DEF60D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B3A2BAA-16F0-4250-915B-C3DE01F34C05}" type="pres">
      <dgm:prSet presAssocID="{B535CCA2-A379-4D7E-8FBC-0983B7021E38}" presName="hierRoot1" presStyleCnt="0">
        <dgm:presLayoutVars>
          <dgm:hierBranch val="init"/>
        </dgm:presLayoutVars>
      </dgm:prSet>
      <dgm:spPr/>
    </dgm:pt>
    <dgm:pt modelId="{37674D47-4213-425D-BE4B-77640E0AB6C8}" type="pres">
      <dgm:prSet presAssocID="{B535CCA2-A379-4D7E-8FBC-0983B7021E38}" presName="rootComposite1" presStyleCnt="0"/>
      <dgm:spPr/>
    </dgm:pt>
    <dgm:pt modelId="{1D9E7AA6-B7E3-4382-8D54-C124AA7D9D69}" type="pres">
      <dgm:prSet presAssocID="{B535CCA2-A379-4D7E-8FBC-0983B7021E38}" presName="rootText1" presStyleLbl="node0" presStyleIdx="0" presStyleCnt="1">
        <dgm:presLayoutVars>
          <dgm:chPref val="3"/>
        </dgm:presLayoutVars>
      </dgm:prSet>
      <dgm:spPr/>
    </dgm:pt>
    <dgm:pt modelId="{E62E6DD1-E635-446F-BE9C-4BD1A170351F}" type="pres">
      <dgm:prSet presAssocID="{B535CCA2-A379-4D7E-8FBC-0983B7021E38}" presName="rootConnector1" presStyleLbl="node1" presStyleIdx="0" presStyleCnt="0"/>
      <dgm:spPr/>
    </dgm:pt>
    <dgm:pt modelId="{18004D9D-81D1-4141-8D3C-CFA534DA6E7B}" type="pres">
      <dgm:prSet presAssocID="{B535CCA2-A379-4D7E-8FBC-0983B7021E38}" presName="hierChild2" presStyleCnt="0"/>
      <dgm:spPr/>
    </dgm:pt>
    <dgm:pt modelId="{E35558BD-5264-4063-8D20-5503FEF53799}" type="pres">
      <dgm:prSet presAssocID="{2FB563B4-3BDD-4C16-AC80-B60BA7FBE030}" presName="Name37" presStyleLbl="parChTrans1D2" presStyleIdx="0" presStyleCnt="6"/>
      <dgm:spPr/>
    </dgm:pt>
    <dgm:pt modelId="{1FA619C4-601A-4014-B069-87C7409E7FCF}" type="pres">
      <dgm:prSet presAssocID="{FA30378B-4897-4074-B216-F7B86BCBE740}" presName="hierRoot2" presStyleCnt="0">
        <dgm:presLayoutVars>
          <dgm:hierBranch val="init"/>
        </dgm:presLayoutVars>
      </dgm:prSet>
      <dgm:spPr/>
    </dgm:pt>
    <dgm:pt modelId="{F6DF4884-B8F6-4E6D-87DC-01530B341E03}" type="pres">
      <dgm:prSet presAssocID="{FA30378B-4897-4074-B216-F7B86BCBE740}" presName="rootComposite" presStyleCnt="0"/>
      <dgm:spPr/>
    </dgm:pt>
    <dgm:pt modelId="{35117421-427F-40D5-B2A4-4966243A159B}" type="pres">
      <dgm:prSet presAssocID="{FA30378B-4897-4074-B216-F7B86BCBE740}" presName="rootText" presStyleLbl="node2" presStyleIdx="0" presStyleCnt="5">
        <dgm:presLayoutVars>
          <dgm:chPref val="3"/>
        </dgm:presLayoutVars>
      </dgm:prSet>
      <dgm:spPr/>
    </dgm:pt>
    <dgm:pt modelId="{8D22D9C7-2F52-4E14-AE4F-731437B4A852}" type="pres">
      <dgm:prSet presAssocID="{FA30378B-4897-4074-B216-F7B86BCBE740}" presName="rootConnector" presStyleLbl="node2" presStyleIdx="0" presStyleCnt="5"/>
      <dgm:spPr/>
    </dgm:pt>
    <dgm:pt modelId="{9797FB25-4EAA-4F79-82DD-9F8351272098}" type="pres">
      <dgm:prSet presAssocID="{FA30378B-4897-4074-B216-F7B86BCBE740}" presName="hierChild4" presStyleCnt="0"/>
      <dgm:spPr/>
    </dgm:pt>
    <dgm:pt modelId="{70C43159-082F-43CB-982F-1D335619FB2B}" type="pres">
      <dgm:prSet presAssocID="{FA30378B-4897-4074-B216-F7B86BCBE740}" presName="hierChild5" presStyleCnt="0"/>
      <dgm:spPr/>
    </dgm:pt>
    <dgm:pt modelId="{6EFC7036-93AC-42AB-8FA2-E862F23A53A4}" type="pres">
      <dgm:prSet presAssocID="{3A3DA7F4-B699-4EC9-BA9B-5F35723FD2F5}" presName="Name37" presStyleLbl="parChTrans1D2" presStyleIdx="1" presStyleCnt="6"/>
      <dgm:spPr/>
    </dgm:pt>
    <dgm:pt modelId="{0CEDB437-881A-4DE4-B25A-B450DD4B3854}" type="pres">
      <dgm:prSet presAssocID="{FD2EA594-EF75-454E-B064-88CF54141C0E}" presName="hierRoot2" presStyleCnt="0">
        <dgm:presLayoutVars>
          <dgm:hierBranch val="init"/>
        </dgm:presLayoutVars>
      </dgm:prSet>
      <dgm:spPr/>
    </dgm:pt>
    <dgm:pt modelId="{494B6EB4-6151-40C4-87C4-198E292D2130}" type="pres">
      <dgm:prSet presAssocID="{FD2EA594-EF75-454E-B064-88CF54141C0E}" presName="rootComposite" presStyleCnt="0"/>
      <dgm:spPr/>
    </dgm:pt>
    <dgm:pt modelId="{EED4D222-A44D-4144-80DC-631BA23D229A}" type="pres">
      <dgm:prSet presAssocID="{FD2EA594-EF75-454E-B064-88CF54141C0E}" presName="rootText" presStyleLbl="node2" presStyleIdx="1" presStyleCnt="5">
        <dgm:presLayoutVars>
          <dgm:chPref val="3"/>
        </dgm:presLayoutVars>
      </dgm:prSet>
      <dgm:spPr/>
    </dgm:pt>
    <dgm:pt modelId="{1CD4A5AA-B87B-4E8E-BD80-3BBC1CCE8C7E}" type="pres">
      <dgm:prSet presAssocID="{FD2EA594-EF75-454E-B064-88CF54141C0E}" presName="rootConnector" presStyleLbl="node2" presStyleIdx="1" presStyleCnt="5"/>
      <dgm:spPr/>
    </dgm:pt>
    <dgm:pt modelId="{7E74175F-8F7D-4595-A449-D00E7973696B}" type="pres">
      <dgm:prSet presAssocID="{FD2EA594-EF75-454E-B064-88CF54141C0E}" presName="hierChild4" presStyleCnt="0"/>
      <dgm:spPr/>
    </dgm:pt>
    <dgm:pt modelId="{4C8FEA82-ADB1-4F9C-96AD-6956080B1CED}" type="pres">
      <dgm:prSet presAssocID="{FD2EA594-EF75-454E-B064-88CF54141C0E}" presName="hierChild5" presStyleCnt="0"/>
      <dgm:spPr/>
    </dgm:pt>
    <dgm:pt modelId="{3669DAA4-5671-44D8-AF44-5A6028C039B5}" type="pres">
      <dgm:prSet presAssocID="{CBF5422B-8AD0-4770-B1AD-4D8BA1B7924F}" presName="Name37" presStyleLbl="parChTrans1D2" presStyleIdx="2" presStyleCnt="6"/>
      <dgm:spPr/>
    </dgm:pt>
    <dgm:pt modelId="{2D1458EC-831A-46A9-9EB7-AFF199644A34}" type="pres">
      <dgm:prSet presAssocID="{73A65CC2-ED2E-4FE6-86AE-A39270A1972A}" presName="hierRoot2" presStyleCnt="0">
        <dgm:presLayoutVars>
          <dgm:hierBranch val="init"/>
        </dgm:presLayoutVars>
      </dgm:prSet>
      <dgm:spPr/>
    </dgm:pt>
    <dgm:pt modelId="{B5C8BD2F-A525-4964-A9B7-4D3D2E8CF61C}" type="pres">
      <dgm:prSet presAssocID="{73A65CC2-ED2E-4FE6-86AE-A39270A1972A}" presName="rootComposite" presStyleCnt="0"/>
      <dgm:spPr/>
    </dgm:pt>
    <dgm:pt modelId="{67D4023F-9D07-486E-833B-5D6ADC1EC3CB}" type="pres">
      <dgm:prSet presAssocID="{73A65CC2-ED2E-4FE6-86AE-A39270A1972A}" presName="rootText" presStyleLbl="node2" presStyleIdx="2" presStyleCnt="5">
        <dgm:presLayoutVars>
          <dgm:chPref val="3"/>
        </dgm:presLayoutVars>
      </dgm:prSet>
      <dgm:spPr/>
    </dgm:pt>
    <dgm:pt modelId="{CA302735-1900-4CCF-957A-1F2DD612B5BA}" type="pres">
      <dgm:prSet presAssocID="{73A65CC2-ED2E-4FE6-86AE-A39270A1972A}" presName="rootConnector" presStyleLbl="node2" presStyleIdx="2" presStyleCnt="5"/>
      <dgm:spPr/>
    </dgm:pt>
    <dgm:pt modelId="{0062426C-6B7E-4C83-BBB5-E89C636DF234}" type="pres">
      <dgm:prSet presAssocID="{73A65CC2-ED2E-4FE6-86AE-A39270A1972A}" presName="hierChild4" presStyleCnt="0"/>
      <dgm:spPr/>
    </dgm:pt>
    <dgm:pt modelId="{AD1640B4-15B0-4BA2-A6D1-26D24FBACDED}" type="pres">
      <dgm:prSet presAssocID="{73A65CC2-ED2E-4FE6-86AE-A39270A1972A}" presName="hierChild5" presStyleCnt="0"/>
      <dgm:spPr/>
    </dgm:pt>
    <dgm:pt modelId="{9AF7891E-EDB5-4B3D-9C85-95AEE40FA4AE}" type="pres">
      <dgm:prSet presAssocID="{5085C7F7-FD0F-48C6-BA2A-FE03D0871847}" presName="Name37" presStyleLbl="parChTrans1D2" presStyleIdx="3" presStyleCnt="6"/>
      <dgm:spPr/>
    </dgm:pt>
    <dgm:pt modelId="{998C44A5-B87B-4FF3-A7A9-274A1D17784C}" type="pres">
      <dgm:prSet presAssocID="{C5D65C39-E81D-4717-8009-206440037DF8}" presName="hierRoot2" presStyleCnt="0">
        <dgm:presLayoutVars>
          <dgm:hierBranch val="init"/>
        </dgm:presLayoutVars>
      </dgm:prSet>
      <dgm:spPr/>
    </dgm:pt>
    <dgm:pt modelId="{C6F0F921-C001-4A09-9CC0-EDA37DA3867F}" type="pres">
      <dgm:prSet presAssocID="{C5D65C39-E81D-4717-8009-206440037DF8}" presName="rootComposite" presStyleCnt="0"/>
      <dgm:spPr/>
    </dgm:pt>
    <dgm:pt modelId="{F5D7D5B5-517F-4B2D-88A9-8C76335436C0}" type="pres">
      <dgm:prSet presAssocID="{C5D65C39-E81D-4717-8009-206440037DF8}" presName="rootText" presStyleLbl="node2" presStyleIdx="3" presStyleCnt="5">
        <dgm:presLayoutVars>
          <dgm:chPref val="3"/>
        </dgm:presLayoutVars>
      </dgm:prSet>
      <dgm:spPr/>
    </dgm:pt>
    <dgm:pt modelId="{1501CC15-9E34-4E41-BD70-473A2141EFF6}" type="pres">
      <dgm:prSet presAssocID="{C5D65C39-E81D-4717-8009-206440037DF8}" presName="rootConnector" presStyleLbl="node2" presStyleIdx="3" presStyleCnt="5"/>
      <dgm:spPr/>
    </dgm:pt>
    <dgm:pt modelId="{7D5C6E63-BA21-46D5-B00E-1529213093BC}" type="pres">
      <dgm:prSet presAssocID="{C5D65C39-E81D-4717-8009-206440037DF8}" presName="hierChild4" presStyleCnt="0"/>
      <dgm:spPr/>
    </dgm:pt>
    <dgm:pt modelId="{9E466CA8-E043-46F0-9FE7-4BDAE778E110}" type="pres">
      <dgm:prSet presAssocID="{C5D65C39-E81D-4717-8009-206440037DF8}" presName="hierChild5" presStyleCnt="0"/>
      <dgm:spPr/>
    </dgm:pt>
    <dgm:pt modelId="{1F4B6312-1754-44FC-A9BC-3D5AFBF80119}" type="pres">
      <dgm:prSet presAssocID="{520975F0-FECF-4EAB-AA33-0B401132F3A0}" presName="Name37" presStyleLbl="parChTrans1D2" presStyleIdx="4" presStyleCnt="6"/>
      <dgm:spPr/>
    </dgm:pt>
    <dgm:pt modelId="{B11E6D7B-AFEE-4017-999C-7E4CD5F17103}" type="pres">
      <dgm:prSet presAssocID="{055806D7-C178-4D3F-A297-F509420FAB27}" presName="hierRoot2" presStyleCnt="0">
        <dgm:presLayoutVars>
          <dgm:hierBranch val="init"/>
        </dgm:presLayoutVars>
      </dgm:prSet>
      <dgm:spPr/>
    </dgm:pt>
    <dgm:pt modelId="{0E6B8E3C-C979-4570-9070-013C667AD261}" type="pres">
      <dgm:prSet presAssocID="{055806D7-C178-4D3F-A297-F509420FAB27}" presName="rootComposite" presStyleCnt="0"/>
      <dgm:spPr/>
    </dgm:pt>
    <dgm:pt modelId="{2F8214FB-CCE3-41E4-8DD5-8AFEF868D9B8}" type="pres">
      <dgm:prSet presAssocID="{055806D7-C178-4D3F-A297-F509420FAB27}" presName="rootText" presStyleLbl="node2" presStyleIdx="4" presStyleCnt="5">
        <dgm:presLayoutVars>
          <dgm:chPref val="3"/>
        </dgm:presLayoutVars>
      </dgm:prSet>
      <dgm:spPr/>
    </dgm:pt>
    <dgm:pt modelId="{DE73AFFF-CCF6-4A22-8FF0-758D003174D6}" type="pres">
      <dgm:prSet presAssocID="{055806D7-C178-4D3F-A297-F509420FAB27}" presName="rootConnector" presStyleLbl="node2" presStyleIdx="4" presStyleCnt="5"/>
      <dgm:spPr/>
    </dgm:pt>
    <dgm:pt modelId="{1D28E690-0663-477D-ABDC-E23E11AF35D1}" type="pres">
      <dgm:prSet presAssocID="{055806D7-C178-4D3F-A297-F509420FAB27}" presName="hierChild4" presStyleCnt="0"/>
      <dgm:spPr/>
    </dgm:pt>
    <dgm:pt modelId="{EB3CEEC3-BF98-4E37-A285-760C3441FB41}" type="pres">
      <dgm:prSet presAssocID="{055806D7-C178-4D3F-A297-F509420FAB27}" presName="hierChild5" presStyleCnt="0"/>
      <dgm:spPr/>
    </dgm:pt>
    <dgm:pt modelId="{BAD4C37F-1895-4342-A796-BF2F6CD42F12}" type="pres">
      <dgm:prSet presAssocID="{B535CCA2-A379-4D7E-8FBC-0983B7021E38}" presName="hierChild3" presStyleCnt="0"/>
      <dgm:spPr/>
    </dgm:pt>
    <dgm:pt modelId="{8436430E-93E8-4CCC-B0B6-00B01EE87FAC}" type="pres">
      <dgm:prSet presAssocID="{AA3C8695-8129-4C20-B8C3-AA8743C3EB1A}" presName="Name111" presStyleLbl="parChTrans1D2" presStyleIdx="5" presStyleCnt="6"/>
      <dgm:spPr/>
    </dgm:pt>
    <dgm:pt modelId="{16E06D35-29F1-4D62-9FCD-F3C209A9F743}" type="pres">
      <dgm:prSet presAssocID="{F3000D2D-00DD-4679-9C0A-67E3B43574F0}" presName="hierRoot3" presStyleCnt="0">
        <dgm:presLayoutVars>
          <dgm:hierBranch val="init"/>
        </dgm:presLayoutVars>
      </dgm:prSet>
      <dgm:spPr/>
    </dgm:pt>
    <dgm:pt modelId="{1CAAFEBE-C6F3-47BE-88FD-7656D84E8FC8}" type="pres">
      <dgm:prSet presAssocID="{F3000D2D-00DD-4679-9C0A-67E3B43574F0}" presName="rootComposite3" presStyleCnt="0"/>
      <dgm:spPr/>
    </dgm:pt>
    <dgm:pt modelId="{8060F05A-1BE6-4801-9BBA-209F70E8BED7}" type="pres">
      <dgm:prSet presAssocID="{F3000D2D-00DD-4679-9C0A-67E3B43574F0}" presName="rootText3" presStyleLbl="asst1" presStyleIdx="0" presStyleCnt="1">
        <dgm:presLayoutVars>
          <dgm:chPref val="3"/>
        </dgm:presLayoutVars>
      </dgm:prSet>
      <dgm:spPr/>
    </dgm:pt>
    <dgm:pt modelId="{D3E77AAE-4C17-4F54-9BD0-CDACF57629D0}" type="pres">
      <dgm:prSet presAssocID="{F3000D2D-00DD-4679-9C0A-67E3B43574F0}" presName="rootConnector3" presStyleLbl="asst1" presStyleIdx="0" presStyleCnt="1"/>
      <dgm:spPr/>
    </dgm:pt>
    <dgm:pt modelId="{F749F9F3-86C5-45CB-BCE8-F5FF2207A5AD}" type="pres">
      <dgm:prSet presAssocID="{F3000D2D-00DD-4679-9C0A-67E3B43574F0}" presName="hierChild6" presStyleCnt="0"/>
      <dgm:spPr/>
    </dgm:pt>
    <dgm:pt modelId="{055D12FF-979C-48EA-9B24-508A5AFB0FA8}" type="pres">
      <dgm:prSet presAssocID="{F3000D2D-00DD-4679-9C0A-67E3B43574F0}" presName="hierChild7" presStyleCnt="0"/>
      <dgm:spPr/>
    </dgm:pt>
  </dgm:ptLst>
  <dgm:cxnLst>
    <dgm:cxn modelId="{A47CB201-83B6-48C5-8905-6F2306835C07}" srcId="{B535CCA2-A379-4D7E-8FBC-0983B7021E38}" destId="{FD2EA594-EF75-454E-B064-88CF54141C0E}" srcOrd="2" destOrd="0" parTransId="{3A3DA7F4-B699-4EC9-BA9B-5F35723FD2F5}" sibTransId="{9130DA65-3163-46D5-93B9-3CEC9F8F8154}"/>
    <dgm:cxn modelId="{3C23F304-24E0-47DD-BBE9-DBB655CEE001}" type="presOf" srcId="{FD2EA594-EF75-454E-B064-88CF54141C0E}" destId="{1CD4A5AA-B87B-4E8E-BD80-3BBC1CCE8C7E}" srcOrd="1" destOrd="0" presId="urn:microsoft.com/office/officeart/2005/8/layout/orgChart1"/>
    <dgm:cxn modelId="{A0696805-7184-4E84-A713-66D6A91A33FC}" type="presOf" srcId="{5085C7F7-FD0F-48C6-BA2A-FE03D0871847}" destId="{9AF7891E-EDB5-4B3D-9C85-95AEE40FA4AE}" srcOrd="0" destOrd="0" presId="urn:microsoft.com/office/officeart/2005/8/layout/orgChart1"/>
    <dgm:cxn modelId="{7A4B3008-936E-4FB6-AA9B-78AE4B096F85}" type="presOf" srcId="{FA30378B-4897-4074-B216-F7B86BCBE740}" destId="{35117421-427F-40D5-B2A4-4966243A159B}" srcOrd="0" destOrd="0" presId="urn:microsoft.com/office/officeart/2005/8/layout/orgChart1"/>
    <dgm:cxn modelId="{DA3CB20C-D899-400E-B77C-59FA20995404}" type="presOf" srcId="{3A3DA7F4-B699-4EC9-BA9B-5F35723FD2F5}" destId="{6EFC7036-93AC-42AB-8FA2-E862F23A53A4}" srcOrd="0" destOrd="0" presId="urn:microsoft.com/office/officeart/2005/8/layout/orgChart1"/>
    <dgm:cxn modelId="{72D6661A-D8DA-47A6-811D-948B579D21A0}" srcId="{B535CCA2-A379-4D7E-8FBC-0983B7021E38}" destId="{73A65CC2-ED2E-4FE6-86AE-A39270A1972A}" srcOrd="3" destOrd="0" parTransId="{CBF5422B-8AD0-4770-B1AD-4D8BA1B7924F}" sibTransId="{0C61CDB2-95C9-411F-883B-8AEBC4689597}"/>
    <dgm:cxn modelId="{2857C421-A4C0-415D-96FA-BE0B7427C138}" type="presOf" srcId="{C5D65C39-E81D-4717-8009-206440037DF8}" destId="{F5D7D5B5-517F-4B2D-88A9-8C76335436C0}" srcOrd="0" destOrd="0" presId="urn:microsoft.com/office/officeart/2005/8/layout/orgChart1"/>
    <dgm:cxn modelId="{A8F8D05D-33B7-468F-A298-DEA67E7056B9}" type="presOf" srcId="{73A65CC2-ED2E-4FE6-86AE-A39270A1972A}" destId="{CA302735-1900-4CCF-957A-1F2DD612B5BA}" srcOrd="1" destOrd="0" presId="urn:microsoft.com/office/officeart/2005/8/layout/orgChart1"/>
    <dgm:cxn modelId="{91B81344-6046-4D5F-8647-6AE9A4DFC3C9}" type="presOf" srcId="{2FB563B4-3BDD-4C16-AC80-B60BA7FBE030}" destId="{E35558BD-5264-4063-8D20-5503FEF53799}" srcOrd="0" destOrd="0" presId="urn:microsoft.com/office/officeart/2005/8/layout/orgChart1"/>
    <dgm:cxn modelId="{A9743B67-51DF-48E8-A377-56B229A9DAF8}" type="presOf" srcId="{B535CCA2-A379-4D7E-8FBC-0983B7021E38}" destId="{E62E6DD1-E635-446F-BE9C-4BD1A170351F}" srcOrd="1" destOrd="0" presId="urn:microsoft.com/office/officeart/2005/8/layout/orgChart1"/>
    <dgm:cxn modelId="{96097867-74DB-4840-8E4A-7701D5781CC7}" type="presOf" srcId="{73A65CC2-ED2E-4FE6-86AE-A39270A1972A}" destId="{67D4023F-9D07-486E-833B-5D6ADC1EC3CB}" srcOrd="0" destOrd="0" presId="urn:microsoft.com/office/officeart/2005/8/layout/orgChart1"/>
    <dgm:cxn modelId="{72E7876F-464F-4539-96B2-466240834DE3}" srcId="{B535CCA2-A379-4D7E-8FBC-0983B7021E38}" destId="{FA30378B-4897-4074-B216-F7B86BCBE740}" srcOrd="1" destOrd="0" parTransId="{2FB563B4-3BDD-4C16-AC80-B60BA7FBE030}" sibTransId="{D0E690E9-33E4-42C5-BFAC-32753769AC0A}"/>
    <dgm:cxn modelId="{345D8E54-A5E4-4EAD-B5A3-0E6561274FB7}" type="presOf" srcId="{AA3C8695-8129-4C20-B8C3-AA8743C3EB1A}" destId="{8436430E-93E8-4CCC-B0B6-00B01EE87FAC}" srcOrd="0" destOrd="0" presId="urn:microsoft.com/office/officeart/2005/8/layout/orgChart1"/>
    <dgm:cxn modelId="{2E3B8182-9D15-444A-B934-72CD8338A44D}" type="presOf" srcId="{CBF5422B-8AD0-4770-B1AD-4D8BA1B7924F}" destId="{3669DAA4-5671-44D8-AF44-5A6028C039B5}" srcOrd="0" destOrd="0" presId="urn:microsoft.com/office/officeart/2005/8/layout/orgChart1"/>
    <dgm:cxn modelId="{59A5AD8A-A5CD-417F-891F-B928D24C5749}" type="presOf" srcId="{F3000D2D-00DD-4679-9C0A-67E3B43574F0}" destId="{D3E77AAE-4C17-4F54-9BD0-CDACF57629D0}" srcOrd="1" destOrd="0" presId="urn:microsoft.com/office/officeart/2005/8/layout/orgChart1"/>
    <dgm:cxn modelId="{724DD794-0781-4432-BFC3-FC03FDDE7ED8}" type="presOf" srcId="{C5D65C39-E81D-4717-8009-206440037DF8}" destId="{1501CC15-9E34-4E41-BD70-473A2141EFF6}" srcOrd="1" destOrd="0" presId="urn:microsoft.com/office/officeart/2005/8/layout/orgChart1"/>
    <dgm:cxn modelId="{D33680A2-EEF9-4601-972E-38E5729E96B4}" type="presOf" srcId="{8423D0C9-B9FB-4584-9C6B-5C4494DEF60D}" destId="{47B411AA-1F4B-4499-BC93-B33D65608233}" srcOrd="0" destOrd="0" presId="urn:microsoft.com/office/officeart/2005/8/layout/orgChart1"/>
    <dgm:cxn modelId="{A0E9BAA8-AA1A-49B2-AA64-DADAD05700E1}" type="presOf" srcId="{FA30378B-4897-4074-B216-F7B86BCBE740}" destId="{8D22D9C7-2F52-4E14-AE4F-731437B4A852}" srcOrd="1" destOrd="0" presId="urn:microsoft.com/office/officeart/2005/8/layout/orgChart1"/>
    <dgm:cxn modelId="{4E3530AE-3DB4-4794-B31D-D8E27CF07645}" type="presOf" srcId="{F3000D2D-00DD-4679-9C0A-67E3B43574F0}" destId="{8060F05A-1BE6-4801-9BBA-209F70E8BED7}" srcOrd="0" destOrd="0" presId="urn:microsoft.com/office/officeart/2005/8/layout/orgChart1"/>
    <dgm:cxn modelId="{503E0BB7-00C3-4E9B-86E6-E4A00608B251}" type="presOf" srcId="{FD2EA594-EF75-454E-B064-88CF54141C0E}" destId="{EED4D222-A44D-4144-80DC-631BA23D229A}" srcOrd="0" destOrd="0" presId="urn:microsoft.com/office/officeart/2005/8/layout/orgChart1"/>
    <dgm:cxn modelId="{5C8897BE-FF92-470D-BC85-B4DC9289E039}" type="presOf" srcId="{055806D7-C178-4D3F-A297-F509420FAB27}" destId="{DE73AFFF-CCF6-4A22-8FF0-758D003174D6}" srcOrd="1" destOrd="0" presId="urn:microsoft.com/office/officeart/2005/8/layout/orgChart1"/>
    <dgm:cxn modelId="{C6B4CFBF-E6AC-4F29-86F3-88F6DB97FD50}" srcId="{B535CCA2-A379-4D7E-8FBC-0983B7021E38}" destId="{F3000D2D-00DD-4679-9C0A-67E3B43574F0}" srcOrd="0" destOrd="0" parTransId="{AA3C8695-8129-4C20-B8C3-AA8743C3EB1A}" sibTransId="{D417810C-1BA8-4B99-848A-449F8E376983}"/>
    <dgm:cxn modelId="{606545C0-0B56-4C8C-99B6-6BDAE1A8878C}" srcId="{B535CCA2-A379-4D7E-8FBC-0983B7021E38}" destId="{055806D7-C178-4D3F-A297-F509420FAB27}" srcOrd="5" destOrd="0" parTransId="{520975F0-FECF-4EAB-AA33-0B401132F3A0}" sibTransId="{1962781C-65D0-45BB-84E3-E6402647221E}"/>
    <dgm:cxn modelId="{89DE4AC1-F35F-4BDF-B49A-586D6802E146}" srcId="{8423D0C9-B9FB-4584-9C6B-5C4494DEF60D}" destId="{B535CCA2-A379-4D7E-8FBC-0983B7021E38}" srcOrd="0" destOrd="0" parTransId="{23B0C2A5-9408-4659-AD16-99B9F03957A4}" sibTransId="{3F88694A-3EED-48BA-8CC2-86E48E5C2BF8}"/>
    <dgm:cxn modelId="{238C6BDC-F2DA-4CBC-BC28-578B8C7BB096}" type="presOf" srcId="{B535CCA2-A379-4D7E-8FBC-0983B7021E38}" destId="{1D9E7AA6-B7E3-4382-8D54-C124AA7D9D69}" srcOrd="0" destOrd="0" presId="urn:microsoft.com/office/officeart/2005/8/layout/orgChart1"/>
    <dgm:cxn modelId="{8DC051DC-D122-4855-8196-FE4523155796}" srcId="{B535CCA2-A379-4D7E-8FBC-0983B7021E38}" destId="{C5D65C39-E81D-4717-8009-206440037DF8}" srcOrd="4" destOrd="0" parTransId="{5085C7F7-FD0F-48C6-BA2A-FE03D0871847}" sibTransId="{BDBEBF05-AB97-4531-9E44-80D2DB5D6DAF}"/>
    <dgm:cxn modelId="{55774DFE-ED85-468B-A5FC-06E5E94E3A69}" type="presOf" srcId="{520975F0-FECF-4EAB-AA33-0B401132F3A0}" destId="{1F4B6312-1754-44FC-A9BC-3D5AFBF80119}" srcOrd="0" destOrd="0" presId="urn:microsoft.com/office/officeart/2005/8/layout/orgChart1"/>
    <dgm:cxn modelId="{2D98C8FF-D000-411F-8425-DB8FE95709EF}" type="presOf" srcId="{055806D7-C178-4D3F-A297-F509420FAB27}" destId="{2F8214FB-CCE3-41E4-8DD5-8AFEF868D9B8}" srcOrd="0" destOrd="0" presId="urn:microsoft.com/office/officeart/2005/8/layout/orgChart1"/>
    <dgm:cxn modelId="{B6D44BA9-60CF-43F7-B633-2D3AE8B477FC}" type="presParOf" srcId="{47B411AA-1F4B-4499-BC93-B33D65608233}" destId="{DB3A2BAA-16F0-4250-915B-C3DE01F34C05}" srcOrd="0" destOrd="0" presId="urn:microsoft.com/office/officeart/2005/8/layout/orgChart1"/>
    <dgm:cxn modelId="{C99301BF-37B9-427D-A7C3-5FA5F79EF8FC}" type="presParOf" srcId="{DB3A2BAA-16F0-4250-915B-C3DE01F34C05}" destId="{37674D47-4213-425D-BE4B-77640E0AB6C8}" srcOrd="0" destOrd="0" presId="urn:microsoft.com/office/officeart/2005/8/layout/orgChart1"/>
    <dgm:cxn modelId="{440FD2E0-68DF-4BAD-967F-91F0773A46B5}" type="presParOf" srcId="{37674D47-4213-425D-BE4B-77640E0AB6C8}" destId="{1D9E7AA6-B7E3-4382-8D54-C124AA7D9D69}" srcOrd="0" destOrd="0" presId="urn:microsoft.com/office/officeart/2005/8/layout/orgChart1"/>
    <dgm:cxn modelId="{647B4208-2958-4530-A31B-070442341AE9}" type="presParOf" srcId="{37674D47-4213-425D-BE4B-77640E0AB6C8}" destId="{E62E6DD1-E635-446F-BE9C-4BD1A170351F}" srcOrd="1" destOrd="0" presId="urn:microsoft.com/office/officeart/2005/8/layout/orgChart1"/>
    <dgm:cxn modelId="{DFCAB7E9-0AE0-4485-A0ED-24A3BE4B6708}" type="presParOf" srcId="{DB3A2BAA-16F0-4250-915B-C3DE01F34C05}" destId="{18004D9D-81D1-4141-8D3C-CFA534DA6E7B}" srcOrd="1" destOrd="0" presId="urn:microsoft.com/office/officeart/2005/8/layout/orgChart1"/>
    <dgm:cxn modelId="{0758F09C-4104-41D5-91C2-BD070FD175AF}" type="presParOf" srcId="{18004D9D-81D1-4141-8D3C-CFA534DA6E7B}" destId="{E35558BD-5264-4063-8D20-5503FEF53799}" srcOrd="0" destOrd="0" presId="urn:microsoft.com/office/officeart/2005/8/layout/orgChart1"/>
    <dgm:cxn modelId="{B501E5FF-2FEC-474E-9DC5-FC63CB70FC46}" type="presParOf" srcId="{18004D9D-81D1-4141-8D3C-CFA534DA6E7B}" destId="{1FA619C4-601A-4014-B069-87C7409E7FCF}" srcOrd="1" destOrd="0" presId="urn:microsoft.com/office/officeart/2005/8/layout/orgChart1"/>
    <dgm:cxn modelId="{02DD5A38-0BFC-4E6D-87DE-8902235D7741}" type="presParOf" srcId="{1FA619C4-601A-4014-B069-87C7409E7FCF}" destId="{F6DF4884-B8F6-4E6D-87DC-01530B341E03}" srcOrd="0" destOrd="0" presId="urn:microsoft.com/office/officeart/2005/8/layout/orgChart1"/>
    <dgm:cxn modelId="{8BCA13CF-039C-4F34-A1B6-E9589F7A2A3A}" type="presParOf" srcId="{F6DF4884-B8F6-4E6D-87DC-01530B341E03}" destId="{35117421-427F-40D5-B2A4-4966243A159B}" srcOrd="0" destOrd="0" presId="urn:microsoft.com/office/officeart/2005/8/layout/orgChart1"/>
    <dgm:cxn modelId="{FEB941F6-C761-4E9B-9817-A9F0FD80EB0F}" type="presParOf" srcId="{F6DF4884-B8F6-4E6D-87DC-01530B341E03}" destId="{8D22D9C7-2F52-4E14-AE4F-731437B4A852}" srcOrd="1" destOrd="0" presId="urn:microsoft.com/office/officeart/2005/8/layout/orgChart1"/>
    <dgm:cxn modelId="{52C15B82-BAA0-4C8B-AD8C-B6AC976CE798}" type="presParOf" srcId="{1FA619C4-601A-4014-B069-87C7409E7FCF}" destId="{9797FB25-4EAA-4F79-82DD-9F8351272098}" srcOrd="1" destOrd="0" presId="urn:microsoft.com/office/officeart/2005/8/layout/orgChart1"/>
    <dgm:cxn modelId="{4F2D0C06-5B92-4459-8FD0-C3646DF42C1F}" type="presParOf" srcId="{1FA619C4-601A-4014-B069-87C7409E7FCF}" destId="{70C43159-082F-43CB-982F-1D335619FB2B}" srcOrd="2" destOrd="0" presId="urn:microsoft.com/office/officeart/2005/8/layout/orgChart1"/>
    <dgm:cxn modelId="{83870D53-D8A6-41ED-BF01-92D207F0B308}" type="presParOf" srcId="{18004D9D-81D1-4141-8D3C-CFA534DA6E7B}" destId="{6EFC7036-93AC-42AB-8FA2-E862F23A53A4}" srcOrd="2" destOrd="0" presId="urn:microsoft.com/office/officeart/2005/8/layout/orgChart1"/>
    <dgm:cxn modelId="{6D75B58C-CBEC-4240-8963-868695A9B0FB}" type="presParOf" srcId="{18004D9D-81D1-4141-8D3C-CFA534DA6E7B}" destId="{0CEDB437-881A-4DE4-B25A-B450DD4B3854}" srcOrd="3" destOrd="0" presId="urn:microsoft.com/office/officeart/2005/8/layout/orgChart1"/>
    <dgm:cxn modelId="{4E9ADE91-DDB0-42BB-8643-5FF46196A569}" type="presParOf" srcId="{0CEDB437-881A-4DE4-B25A-B450DD4B3854}" destId="{494B6EB4-6151-40C4-87C4-198E292D2130}" srcOrd="0" destOrd="0" presId="urn:microsoft.com/office/officeart/2005/8/layout/orgChart1"/>
    <dgm:cxn modelId="{0A542DAE-8742-4B83-ADA8-92A37C967B90}" type="presParOf" srcId="{494B6EB4-6151-40C4-87C4-198E292D2130}" destId="{EED4D222-A44D-4144-80DC-631BA23D229A}" srcOrd="0" destOrd="0" presId="urn:microsoft.com/office/officeart/2005/8/layout/orgChart1"/>
    <dgm:cxn modelId="{DE1E42C8-B97F-4481-B4F8-6D5047FC0526}" type="presParOf" srcId="{494B6EB4-6151-40C4-87C4-198E292D2130}" destId="{1CD4A5AA-B87B-4E8E-BD80-3BBC1CCE8C7E}" srcOrd="1" destOrd="0" presId="urn:microsoft.com/office/officeart/2005/8/layout/orgChart1"/>
    <dgm:cxn modelId="{36A581AA-46EA-42CD-B009-CF8DADE58254}" type="presParOf" srcId="{0CEDB437-881A-4DE4-B25A-B450DD4B3854}" destId="{7E74175F-8F7D-4595-A449-D00E7973696B}" srcOrd="1" destOrd="0" presId="urn:microsoft.com/office/officeart/2005/8/layout/orgChart1"/>
    <dgm:cxn modelId="{6043B32A-6728-4418-A46B-B36E979D77AD}" type="presParOf" srcId="{0CEDB437-881A-4DE4-B25A-B450DD4B3854}" destId="{4C8FEA82-ADB1-4F9C-96AD-6956080B1CED}" srcOrd="2" destOrd="0" presId="urn:microsoft.com/office/officeart/2005/8/layout/orgChart1"/>
    <dgm:cxn modelId="{FB5D9906-C9CA-4A0A-908B-B5F9502E4795}" type="presParOf" srcId="{18004D9D-81D1-4141-8D3C-CFA534DA6E7B}" destId="{3669DAA4-5671-44D8-AF44-5A6028C039B5}" srcOrd="4" destOrd="0" presId="urn:microsoft.com/office/officeart/2005/8/layout/orgChart1"/>
    <dgm:cxn modelId="{BF95809F-3B37-41DB-8792-E2F1424AD786}" type="presParOf" srcId="{18004D9D-81D1-4141-8D3C-CFA534DA6E7B}" destId="{2D1458EC-831A-46A9-9EB7-AFF199644A34}" srcOrd="5" destOrd="0" presId="urn:microsoft.com/office/officeart/2005/8/layout/orgChart1"/>
    <dgm:cxn modelId="{9011C44A-9ECA-47B5-AEF1-53F54862CB9C}" type="presParOf" srcId="{2D1458EC-831A-46A9-9EB7-AFF199644A34}" destId="{B5C8BD2F-A525-4964-A9B7-4D3D2E8CF61C}" srcOrd="0" destOrd="0" presId="urn:microsoft.com/office/officeart/2005/8/layout/orgChart1"/>
    <dgm:cxn modelId="{E325261E-B098-4E6F-8E94-E32F28D5844C}" type="presParOf" srcId="{B5C8BD2F-A525-4964-A9B7-4D3D2E8CF61C}" destId="{67D4023F-9D07-486E-833B-5D6ADC1EC3CB}" srcOrd="0" destOrd="0" presId="urn:microsoft.com/office/officeart/2005/8/layout/orgChart1"/>
    <dgm:cxn modelId="{398624CF-3A8F-4413-AA86-CB456387D4DD}" type="presParOf" srcId="{B5C8BD2F-A525-4964-A9B7-4D3D2E8CF61C}" destId="{CA302735-1900-4CCF-957A-1F2DD612B5BA}" srcOrd="1" destOrd="0" presId="urn:microsoft.com/office/officeart/2005/8/layout/orgChart1"/>
    <dgm:cxn modelId="{86973D77-19E5-4F21-A26A-8F5D15C6A1BB}" type="presParOf" srcId="{2D1458EC-831A-46A9-9EB7-AFF199644A34}" destId="{0062426C-6B7E-4C83-BBB5-E89C636DF234}" srcOrd="1" destOrd="0" presId="urn:microsoft.com/office/officeart/2005/8/layout/orgChart1"/>
    <dgm:cxn modelId="{A589FED8-D00E-4483-AF65-3B7F7AB37210}" type="presParOf" srcId="{2D1458EC-831A-46A9-9EB7-AFF199644A34}" destId="{AD1640B4-15B0-4BA2-A6D1-26D24FBACDED}" srcOrd="2" destOrd="0" presId="urn:microsoft.com/office/officeart/2005/8/layout/orgChart1"/>
    <dgm:cxn modelId="{454BFB43-3265-43E8-A1AE-B96435B2CD5D}" type="presParOf" srcId="{18004D9D-81D1-4141-8D3C-CFA534DA6E7B}" destId="{9AF7891E-EDB5-4B3D-9C85-95AEE40FA4AE}" srcOrd="6" destOrd="0" presId="urn:microsoft.com/office/officeart/2005/8/layout/orgChart1"/>
    <dgm:cxn modelId="{008EA5ED-1A8D-40B8-94C7-EB91ADC3084B}" type="presParOf" srcId="{18004D9D-81D1-4141-8D3C-CFA534DA6E7B}" destId="{998C44A5-B87B-4FF3-A7A9-274A1D17784C}" srcOrd="7" destOrd="0" presId="urn:microsoft.com/office/officeart/2005/8/layout/orgChart1"/>
    <dgm:cxn modelId="{2AF7B2AC-D76D-4C66-ACE6-2E7A47502321}" type="presParOf" srcId="{998C44A5-B87B-4FF3-A7A9-274A1D17784C}" destId="{C6F0F921-C001-4A09-9CC0-EDA37DA3867F}" srcOrd="0" destOrd="0" presId="urn:microsoft.com/office/officeart/2005/8/layout/orgChart1"/>
    <dgm:cxn modelId="{BC911658-8D20-42EB-A6C9-AC1E0F4AFF3F}" type="presParOf" srcId="{C6F0F921-C001-4A09-9CC0-EDA37DA3867F}" destId="{F5D7D5B5-517F-4B2D-88A9-8C76335436C0}" srcOrd="0" destOrd="0" presId="urn:microsoft.com/office/officeart/2005/8/layout/orgChart1"/>
    <dgm:cxn modelId="{FA3112B2-A6D3-4ECC-8FFE-09625A0E1127}" type="presParOf" srcId="{C6F0F921-C001-4A09-9CC0-EDA37DA3867F}" destId="{1501CC15-9E34-4E41-BD70-473A2141EFF6}" srcOrd="1" destOrd="0" presId="urn:microsoft.com/office/officeart/2005/8/layout/orgChart1"/>
    <dgm:cxn modelId="{0A266EB9-E12E-4B1A-AB7D-DEAC0C89F5EE}" type="presParOf" srcId="{998C44A5-B87B-4FF3-A7A9-274A1D17784C}" destId="{7D5C6E63-BA21-46D5-B00E-1529213093BC}" srcOrd="1" destOrd="0" presId="urn:microsoft.com/office/officeart/2005/8/layout/orgChart1"/>
    <dgm:cxn modelId="{7CCC1B49-0F4E-4D3C-ADE8-7AC25F9F139A}" type="presParOf" srcId="{998C44A5-B87B-4FF3-A7A9-274A1D17784C}" destId="{9E466CA8-E043-46F0-9FE7-4BDAE778E110}" srcOrd="2" destOrd="0" presId="urn:microsoft.com/office/officeart/2005/8/layout/orgChart1"/>
    <dgm:cxn modelId="{9406E535-7D44-42F9-BEDC-2F154FB29A4C}" type="presParOf" srcId="{18004D9D-81D1-4141-8D3C-CFA534DA6E7B}" destId="{1F4B6312-1754-44FC-A9BC-3D5AFBF80119}" srcOrd="8" destOrd="0" presId="urn:microsoft.com/office/officeart/2005/8/layout/orgChart1"/>
    <dgm:cxn modelId="{30B25AC2-37BF-4A5D-A1FD-7E0654A9E2D8}" type="presParOf" srcId="{18004D9D-81D1-4141-8D3C-CFA534DA6E7B}" destId="{B11E6D7B-AFEE-4017-999C-7E4CD5F17103}" srcOrd="9" destOrd="0" presId="urn:microsoft.com/office/officeart/2005/8/layout/orgChart1"/>
    <dgm:cxn modelId="{9BA67F25-C4A2-43A6-A9CF-35E6970A116C}" type="presParOf" srcId="{B11E6D7B-AFEE-4017-999C-7E4CD5F17103}" destId="{0E6B8E3C-C979-4570-9070-013C667AD261}" srcOrd="0" destOrd="0" presId="urn:microsoft.com/office/officeart/2005/8/layout/orgChart1"/>
    <dgm:cxn modelId="{03D47273-BD04-4A62-9106-D9AEA3CCC84D}" type="presParOf" srcId="{0E6B8E3C-C979-4570-9070-013C667AD261}" destId="{2F8214FB-CCE3-41E4-8DD5-8AFEF868D9B8}" srcOrd="0" destOrd="0" presId="urn:microsoft.com/office/officeart/2005/8/layout/orgChart1"/>
    <dgm:cxn modelId="{CD779947-90F8-4295-A696-0B86FBF28452}" type="presParOf" srcId="{0E6B8E3C-C979-4570-9070-013C667AD261}" destId="{DE73AFFF-CCF6-4A22-8FF0-758D003174D6}" srcOrd="1" destOrd="0" presId="urn:microsoft.com/office/officeart/2005/8/layout/orgChart1"/>
    <dgm:cxn modelId="{54CEFD9B-8214-4FD1-AF46-BD71D1CE5191}" type="presParOf" srcId="{B11E6D7B-AFEE-4017-999C-7E4CD5F17103}" destId="{1D28E690-0663-477D-ABDC-E23E11AF35D1}" srcOrd="1" destOrd="0" presId="urn:microsoft.com/office/officeart/2005/8/layout/orgChart1"/>
    <dgm:cxn modelId="{B2AA6AD3-6D5F-4D85-8038-C430D62F856A}" type="presParOf" srcId="{B11E6D7B-AFEE-4017-999C-7E4CD5F17103}" destId="{EB3CEEC3-BF98-4E37-A285-760C3441FB41}" srcOrd="2" destOrd="0" presId="urn:microsoft.com/office/officeart/2005/8/layout/orgChart1"/>
    <dgm:cxn modelId="{03E65B8A-5A8C-4490-A3CF-BDC40E50E962}" type="presParOf" srcId="{DB3A2BAA-16F0-4250-915B-C3DE01F34C05}" destId="{BAD4C37F-1895-4342-A796-BF2F6CD42F12}" srcOrd="2" destOrd="0" presId="urn:microsoft.com/office/officeart/2005/8/layout/orgChart1"/>
    <dgm:cxn modelId="{34C2A143-2AE2-4BF0-8FA9-2790E747403C}" type="presParOf" srcId="{BAD4C37F-1895-4342-A796-BF2F6CD42F12}" destId="{8436430E-93E8-4CCC-B0B6-00B01EE87FAC}" srcOrd="0" destOrd="0" presId="urn:microsoft.com/office/officeart/2005/8/layout/orgChart1"/>
    <dgm:cxn modelId="{8B78B306-0B57-4B08-BF41-4180A08BD2B7}" type="presParOf" srcId="{BAD4C37F-1895-4342-A796-BF2F6CD42F12}" destId="{16E06D35-29F1-4D62-9FCD-F3C209A9F743}" srcOrd="1" destOrd="0" presId="urn:microsoft.com/office/officeart/2005/8/layout/orgChart1"/>
    <dgm:cxn modelId="{9C0F5D49-4DE2-422C-B277-613D214D394D}" type="presParOf" srcId="{16E06D35-29F1-4D62-9FCD-F3C209A9F743}" destId="{1CAAFEBE-C6F3-47BE-88FD-7656D84E8FC8}" srcOrd="0" destOrd="0" presId="urn:microsoft.com/office/officeart/2005/8/layout/orgChart1"/>
    <dgm:cxn modelId="{4692F4E2-177C-493F-82C8-A5FE24E3689A}" type="presParOf" srcId="{1CAAFEBE-C6F3-47BE-88FD-7656D84E8FC8}" destId="{8060F05A-1BE6-4801-9BBA-209F70E8BED7}" srcOrd="0" destOrd="0" presId="urn:microsoft.com/office/officeart/2005/8/layout/orgChart1"/>
    <dgm:cxn modelId="{979FA911-948F-4AF3-8179-B738916F54BC}" type="presParOf" srcId="{1CAAFEBE-C6F3-47BE-88FD-7656D84E8FC8}" destId="{D3E77AAE-4C17-4F54-9BD0-CDACF57629D0}" srcOrd="1" destOrd="0" presId="urn:microsoft.com/office/officeart/2005/8/layout/orgChart1"/>
    <dgm:cxn modelId="{E4C655E4-9B08-4800-8B5B-E4BCF1A4A400}" type="presParOf" srcId="{16E06D35-29F1-4D62-9FCD-F3C209A9F743}" destId="{F749F9F3-86C5-45CB-BCE8-F5FF2207A5AD}" srcOrd="1" destOrd="0" presId="urn:microsoft.com/office/officeart/2005/8/layout/orgChart1"/>
    <dgm:cxn modelId="{747BDFCE-DCE3-4AD4-886C-1DFB1C18AE5E}" type="presParOf" srcId="{16E06D35-29F1-4D62-9FCD-F3C209A9F743}" destId="{055D12FF-979C-48EA-9B24-508A5AFB0FA8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36430E-93E8-4CCC-B0B6-00B01EE87FAC}">
      <dsp:nvSpPr>
        <dsp:cNvPr id="0" name=""/>
        <dsp:cNvSpPr/>
      </dsp:nvSpPr>
      <dsp:spPr>
        <a:xfrm>
          <a:off x="2938415" y="1551917"/>
          <a:ext cx="109584" cy="480082"/>
        </a:xfrm>
        <a:custGeom>
          <a:avLst/>
          <a:gdLst/>
          <a:ahLst/>
          <a:cxnLst/>
          <a:rect l="0" t="0" r="0" b="0"/>
          <a:pathLst>
            <a:path>
              <a:moveTo>
                <a:pt x="109584" y="0"/>
              </a:moveTo>
              <a:lnTo>
                <a:pt x="109584" y="480082"/>
              </a:lnTo>
              <a:lnTo>
                <a:pt x="0" y="480082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4B6312-1754-44FC-A9BC-3D5AFBF80119}">
      <dsp:nvSpPr>
        <dsp:cNvPr id="0" name=""/>
        <dsp:cNvSpPr/>
      </dsp:nvSpPr>
      <dsp:spPr>
        <a:xfrm>
          <a:off x="3048000" y="1551917"/>
          <a:ext cx="2525650" cy="96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580"/>
              </a:lnTo>
              <a:lnTo>
                <a:pt x="2525650" y="850580"/>
              </a:lnTo>
              <a:lnTo>
                <a:pt x="2525650" y="960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AF7891E-EDB5-4B3D-9C85-95AEE40FA4AE}">
      <dsp:nvSpPr>
        <dsp:cNvPr id="0" name=""/>
        <dsp:cNvSpPr/>
      </dsp:nvSpPr>
      <dsp:spPr>
        <a:xfrm>
          <a:off x="3048000" y="1551917"/>
          <a:ext cx="1262825" cy="9601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50580"/>
              </a:lnTo>
              <a:lnTo>
                <a:pt x="1262825" y="850580"/>
              </a:lnTo>
              <a:lnTo>
                <a:pt x="1262825" y="960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69DAA4-5671-44D8-AF44-5A6028C039B5}">
      <dsp:nvSpPr>
        <dsp:cNvPr id="0" name=""/>
        <dsp:cNvSpPr/>
      </dsp:nvSpPr>
      <dsp:spPr>
        <a:xfrm>
          <a:off x="3002280" y="1551917"/>
          <a:ext cx="91440" cy="960164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960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EFC7036-93AC-42AB-8FA2-E862F23A53A4}">
      <dsp:nvSpPr>
        <dsp:cNvPr id="0" name=""/>
        <dsp:cNvSpPr/>
      </dsp:nvSpPr>
      <dsp:spPr>
        <a:xfrm>
          <a:off x="1785174" y="1551917"/>
          <a:ext cx="1262825" cy="960164"/>
        </a:xfrm>
        <a:custGeom>
          <a:avLst/>
          <a:gdLst/>
          <a:ahLst/>
          <a:cxnLst/>
          <a:rect l="0" t="0" r="0" b="0"/>
          <a:pathLst>
            <a:path>
              <a:moveTo>
                <a:pt x="1262825" y="0"/>
              </a:moveTo>
              <a:lnTo>
                <a:pt x="1262825" y="850580"/>
              </a:lnTo>
              <a:lnTo>
                <a:pt x="0" y="850580"/>
              </a:lnTo>
              <a:lnTo>
                <a:pt x="0" y="960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5558BD-5264-4063-8D20-5503FEF53799}">
      <dsp:nvSpPr>
        <dsp:cNvPr id="0" name=""/>
        <dsp:cNvSpPr/>
      </dsp:nvSpPr>
      <dsp:spPr>
        <a:xfrm>
          <a:off x="522349" y="1551917"/>
          <a:ext cx="2525650" cy="960164"/>
        </a:xfrm>
        <a:custGeom>
          <a:avLst/>
          <a:gdLst/>
          <a:ahLst/>
          <a:cxnLst/>
          <a:rect l="0" t="0" r="0" b="0"/>
          <a:pathLst>
            <a:path>
              <a:moveTo>
                <a:pt x="2525650" y="0"/>
              </a:moveTo>
              <a:lnTo>
                <a:pt x="2525650" y="850580"/>
              </a:lnTo>
              <a:lnTo>
                <a:pt x="0" y="850580"/>
              </a:lnTo>
              <a:lnTo>
                <a:pt x="0" y="960164"/>
              </a:lnTo>
            </a:path>
          </a:pathLst>
        </a:custGeom>
        <a:noFill/>
        <a:ln w="1905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D9E7AA6-B7E3-4382-8D54-C124AA7D9D69}">
      <dsp:nvSpPr>
        <dsp:cNvPr id="0" name=""/>
        <dsp:cNvSpPr/>
      </dsp:nvSpPr>
      <dsp:spPr>
        <a:xfrm>
          <a:off x="2526171" y="1030089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Program Administrator</a:t>
          </a:r>
        </a:p>
      </dsp:txBody>
      <dsp:txXfrm>
        <a:off x="2526171" y="1030089"/>
        <a:ext cx="1043657" cy="521828"/>
      </dsp:txXfrm>
    </dsp:sp>
    <dsp:sp modelId="{35117421-427F-40D5-B2A4-4966243A159B}">
      <dsp:nvSpPr>
        <dsp:cNvPr id="0" name=""/>
        <dsp:cNvSpPr/>
      </dsp:nvSpPr>
      <dsp:spPr>
        <a:xfrm>
          <a:off x="520" y="2512082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CPS Liaison</a:t>
          </a:r>
        </a:p>
      </dsp:txBody>
      <dsp:txXfrm>
        <a:off x="520" y="2512082"/>
        <a:ext cx="1043657" cy="521828"/>
      </dsp:txXfrm>
    </dsp:sp>
    <dsp:sp modelId="{EED4D222-A44D-4144-80DC-631BA23D229A}">
      <dsp:nvSpPr>
        <dsp:cNvPr id="0" name=""/>
        <dsp:cNvSpPr/>
      </dsp:nvSpPr>
      <dsp:spPr>
        <a:xfrm>
          <a:off x="1263346" y="2512082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Disability Specialist</a:t>
          </a:r>
        </a:p>
      </dsp:txBody>
      <dsp:txXfrm>
        <a:off x="1263346" y="2512082"/>
        <a:ext cx="1043657" cy="521828"/>
      </dsp:txXfrm>
    </dsp:sp>
    <dsp:sp modelId="{67D4023F-9D07-486E-833B-5D6ADC1EC3CB}">
      <dsp:nvSpPr>
        <dsp:cNvPr id="0" name=""/>
        <dsp:cNvSpPr/>
      </dsp:nvSpPr>
      <dsp:spPr>
        <a:xfrm>
          <a:off x="2526171" y="2512082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Education Specialist</a:t>
          </a:r>
        </a:p>
      </dsp:txBody>
      <dsp:txXfrm>
        <a:off x="2526171" y="2512082"/>
        <a:ext cx="1043657" cy="521828"/>
      </dsp:txXfrm>
    </dsp:sp>
    <dsp:sp modelId="{F5D7D5B5-517F-4B2D-88A9-8C76335436C0}">
      <dsp:nvSpPr>
        <dsp:cNvPr id="0" name=""/>
        <dsp:cNvSpPr/>
      </dsp:nvSpPr>
      <dsp:spPr>
        <a:xfrm>
          <a:off x="3788996" y="2512082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Immigration Specialist</a:t>
          </a:r>
        </a:p>
      </dsp:txBody>
      <dsp:txXfrm>
        <a:off x="3788996" y="2512082"/>
        <a:ext cx="1043657" cy="521828"/>
      </dsp:txXfrm>
    </dsp:sp>
    <dsp:sp modelId="{2F8214FB-CCE3-41E4-8DD5-8AFEF868D9B8}">
      <dsp:nvSpPr>
        <dsp:cNvPr id="0" name=""/>
        <dsp:cNvSpPr/>
      </dsp:nvSpPr>
      <dsp:spPr>
        <a:xfrm>
          <a:off x="5051821" y="2512082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Risk Management </a:t>
          </a:r>
        </a:p>
      </dsp:txBody>
      <dsp:txXfrm>
        <a:off x="5051821" y="2512082"/>
        <a:ext cx="1043657" cy="521828"/>
      </dsp:txXfrm>
    </dsp:sp>
    <dsp:sp modelId="{8060F05A-1BE6-4801-9BBA-209F70E8BED7}">
      <dsp:nvSpPr>
        <dsp:cNvPr id="0" name=""/>
        <dsp:cNvSpPr/>
      </dsp:nvSpPr>
      <dsp:spPr>
        <a:xfrm>
          <a:off x="1894758" y="1771085"/>
          <a:ext cx="1043657" cy="521828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Administrator</a:t>
          </a:r>
        </a:p>
      </dsp:txBody>
      <dsp:txXfrm>
        <a:off x="1894758" y="1771085"/>
        <a:ext cx="1043657" cy="521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DFCBA1-6958-4FE4-88FE-09B1840B46FE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E14463-7D99-48C2-B0D1-09E2FB574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8633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E14463-7D99-48C2-B0D1-09E2FB57432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52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D4038A3-1776-4BF5-A470-C52755B5218F}" type="datetimeFigureOut">
              <a:rPr lang="en-US" smtClean="0"/>
              <a:t>5/27/2020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1B73B1AF-9A32-4EBD-B51F-67F709AC8713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10633" y="351740"/>
            <a:ext cx="8305800" cy="1582519"/>
          </a:xfrm>
        </p:spPr>
        <p:txBody>
          <a:bodyPr/>
          <a:lstStyle/>
          <a:p>
            <a:pPr algn="ctr"/>
            <a:r>
              <a:rPr lang="en-US" sz="4000" dirty="0"/>
              <a:t>Bridging Communication Between CPS and Healthcare Systems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C5B03D-68D6-49AD-A529-8BEB87919781}"/>
              </a:ext>
            </a:extLst>
          </p:cNvPr>
          <p:cNvSpPr txBox="1"/>
          <p:nvPr/>
        </p:nvSpPr>
        <p:spPr>
          <a:xfrm>
            <a:off x="689113" y="5715000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Erinne Conner, MSW</a:t>
            </a:r>
          </a:p>
          <a:p>
            <a:pPr algn="ctr"/>
            <a:r>
              <a:rPr lang="en-US" dirty="0"/>
              <a:t>CPS Healthcare Liaison-Children’s Health, Dallas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D449391-83CE-40EC-A49D-CD2CDA6B88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467" y="2026920"/>
            <a:ext cx="9144000" cy="3688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7562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D2A38AB-5004-431E-A558-A61EFC614F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85801"/>
            <a:ext cx="8382000" cy="4571999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en-US" sz="4400" dirty="0"/>
              <a:t>Important players are left out of the conversation.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Each CPS case has multiple caseworkers in addition to providers and family members that possibly need to have input in discussions regarding needs and concerns.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Leaving out anyone, especially family members, can cause disconnect and loss of trust in caseworkers and providers.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Every effort should be made to ensure that everyone possible is included. 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F39565C-9B19-4DE3-8726-2B31909AC8C1}"/>
              </a:ext>
            </a:extLst>
          </p:cNvPr>
          <p:cNvSpPr/>
          <p:nvPr/>
        </p:nvSpPr>
        <p:spPr>
          <a:xfrm>
            <a:off x="457200" y="5910589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Issues with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Siloing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Efforts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611413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8BE986D-21FB-4F35-B6EF-33518C1BBF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34427" y="2057400"/>
            <a:ext cx="6096000" cy="4267198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Dedicated Foster Care Clinic established in 2009.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Over 7,800 patient visits annually in 2019 at two clinic locations (Dallas and Plano)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Provide integrated model of care-Medical and Behavioral Health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Serve children upon entry into foster care through permanency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Video: https://www.childrens.com/fostercare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71E42-4704-4BBC-AA71-A644AC6E21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990601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Rees-Jones Center for Foster Care Excellence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7F6AD40-4D2C-40CC-8448-235A510A8F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2209800"/>
            <a:ext cx="2529627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3540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447800" y="2057400"/>
            <a:ext cx="6781800" cy="4114800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Employed by DFPS, Housed at Children’s Rees-Jones Foster Care Clinic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Does not carry a case load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Available between 8 am-5pm for assistance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3600" dirty="0"/>
              <a:t>Not a replacement for hospital social worker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066800" y="381000"/>
            <a:ext cx="7543800" cy="914400"/>
          </a:xfrm>
        </p:spPr>
        <p:txBody>
          <a:bodyPr/>
          <a:lstStyle/>
          <a:p>
            <a:pPr algn="ctr"/>
            <a:r>
              <a:rPr lang="en-US" sz="5400" dirty="0"/>
              <a:t>What is a CPS Liaison? </a:t>
            </a:r>
          </a:p>
        </p:txBody>
      </p:sp>
    </p:spTree>
    <p:extLst>
      <p:ext uri="{BB962C8B-B14F-4D97-AF65-F5344CB8AC3E}">
        <p14:creationId xmlns:p14="http://schemas.microsoft.com/office/powerpoint/2010/main" val="540353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09600" y="914400"/>
            <a:ext cx="8153400" cy="5943600"/>
          </a:xfrm>
        </p:spPr>
        <p:txBody>
          <a:bodyPr>
            <a:normAutofit fontScale="92500" lnSpcReduction="10000"/>
          </a:bodyPr>
          <a:lstStyle/>
          <a:p>
            <a:pPr marL="18288" lvl="0" indent="0">
              <a:buNone/>
            </a:pPr>
            <a:endParaRPr lang="en-US" b="1" dirty="0">
              <a:effectLst/>
            </a:endParaRPr>
          </a:p>
          <a:p>
            <a:pPr marL="18288" lvl="0" indent="0">
              <a:buNone/>
            </a:pPr>
            <a:endParaRPr lang="en-US" b="1" dirty="0">
              <a:effectLst/>
            </a:endParaRPr>
          </a:p>
          <a:p>
            <a:pPr marL="18288" lvl="0" indent="0">
              <a:buNone/>
            </a:pPr>
            <a:endParaRPr lang="en-US" b="1" dirty="0">
              <a:effectLst/>
            </a:endParaRPr>
          </a:p>
          <a:p>
            <a:pPr marL="18288" lvl="0" indent="0">
              <a:buNone/>
            </a:pPr>
            <a:endParaRPr lang="en-US" sz="2400" b="1" dirty="0">
              <a:effectLst/>
            </a:endParaRPr>
          </a:p>
          <a:p>
            <a:pPr marL="18288" lvl="0" indent="0">
              <a:buNone/>
            </a:pPr>
            <a:r>
              <a:rPr lang="en-US" sz="2400" b="1" dirty="0">
                <a:effectLst/>
              </a:rPr>
              <a:t>CPS Healthcare Liaison provides a support service to families and healthcare providers and is a bridge between healthcare and CPS.  	</a:t>
            </a:r>
            <a:endParaRPr lang="en-US" sz="2400" dirty="0">
              <a:effectLst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</a:rPr>
              <a:t>Provides feedback to the CPS worker when it is beneficial in the management of the case as it pertains to the child’s well-being.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</a:rPr>
              <a:t>Reaches out to CPS on behalf of the medical and behavioral providers to share pertinent health information.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</a:rPr>
              <a:t>Obtains information from CPS regarding medical and behavioral concerns in order that the healthcare team can plan for the child’s best interests (i.e. </a:t>
            </a:r>
            <a:r>
              <a:rPr lang="en-US" sz="2400" dirty="0" err="1">
                <a:effectLst/>
              </a:rPr>
              <a:t>psychologicals</a:t>
            </a:r>
            <a:r>
              <a:rPr lang="en-US" sz="2400" dirty="0">
                <a:effectLst/>
              </a:rPr>
              <a:t>).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400" dirty="0">
                <a:effectLst/>
              </a:rPr>
              <a:t>Provides ongoing feedback to the healthcare team with regard to the child’s current placement status and permanency plan.  </a:t>
            </a:r>
          </a:p>
          <a:p>
            <a:pPr lvl="1">
              <a:buFont typeface="Wingdings" panose="05000000000000000000" pitchFamily="2" charset="2"/>
              <a:buChar char="v"/>
            </a:pPr>
            <a:endParaRPr lang="en-US" sz="1800" dirty="0">
              <a:effectLst/>
            </a:endParaRPr>
          </a:p>
          <a:p>
            <a:pPr marL="18288" lvl="0" indent="0">
              <a:buNone/>
            </a:pPr>
            <a:endParaRPr lang="en-US" b="1" dirty="0">
              <a:effectLst/>
            </a:endParaRPr>
          </a:p>
          <a:p>
            <a:pPr marL="18288" lvl="0" indent="0">
              <a:buNone/>
            </a:pPr>
            <a:endParaRPr lang="en-US" b="1" dirty="0">
              <a:effectLst/>
            </a:endParaRPr>
          </a:p>
          <a:p>
            <a:pPr marL="18288" lvl="0" indent="0">
              <a:buNone/>
            </a:pPr>
            <a:endParaRPr lang="en-US" b="1" dirty="0">
              <a:effectLst/>
            </a:endParaRPr>
          </a:p>
          <a:p>
            <a:pPr marL="18288" lvl="0" indent="0">
              <a:buNone/>
            </a:pPr>
            <a:endParaRPr lang="en-US" dirty="0">
              <a:effectLst/>
            </a:endParaRP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228600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Role in the Foster Clinic</a:t>
            </a:r>
          </a:p>
        </p:txBody>
      </p:sp>
    </p:spTree>
    <p:extLst>
      <p:ext uri="{BB962C8B-B14F-4D97-AF65-F5344CB8AC3E}">
        <p14:creationId xmlns:p14="http://schemas.microsoft.com/office/powerpoint/2010/main" val="636313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762000" y="762001"/>
            <a:ext cx="7620000" cy="3886199"/>
          </a:xfrm>
        </p:spPr>
        <p:txBody>
          <a:bodyPr>
            <a:normAutofit/>
          </a:bodyPr>
          <a:lstStyle/>
          <a:p>
            <a:pPr marL="18288" lvl="0" indent="0">
              <a:buNone/>
            </a:pPr>
            <a:r>
              <a:rPr lang="en-US" sz="2400" b="1" dirty="0">
                <a:effectLst/>
              </a:rPr>
              <a:t>CPS Liaison gathers documentation* focused on trauma related events in the </a:t>
            </a:r>
            <a:r>
              <a:rPr lang="en-US" sz="2400" b="1" dirty="0" err="1">
                <a:effectLst/>
              </a:rPr>
              <a:t>childrens</a:t>
            </a:r>
            <a:r>
              <a:rPr lang="en-US" sz="2400" b="1" dirty="0">
                <a:effectLst/>
              </a:rPr>
              <a:t>’ past in order to prepare the integrated team prior to the new patient visit.  This involves:</a:t>
            </a:r>
            <a:endParaRPr lang="en-US" sz="2000" dirty="0">
              <a:effectLst/>
            </a:endParaRP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</a:rPr>
              <a:t>Obtaining pertinent history from the CPS electronic record, including abuse/neglect history, circumstances of removal, and medical and mental health concerns.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000" dirty="0">
                <a:effectLst/>
              </a:rPr>
              <a:t>Reach out to CPS directly to obtain information not in the electronic record, such as therapy notes, assessments, and psychological evaluations.  </a:t>
            </a:r>
            <a:endParaRPr lang="en-US" sz="1800" dirty="0">
              <a:effectLst/>
            </a:endParaRP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E1C420-22BC-498C-9BEA-A81934DBF615}"/>
              </a:ext>
            </a:extLst>
          </p:cNvPr>
          <p:cNvSpPr txBox="1"/>
          <p:nvPr/>
        </p:nvSpPr>
        <p:spPr>
          <a:xfrm>
            <a:off x="762000" y="4724400"/>
            <a:ext cx="769620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288" lvl="0">
              <a:spcBef>
                <a:spcPct val="20000"/>
              </a:spcBef>
              <a:buSzPct val="60000"/>
            </a:pP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n-US" sz="20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ability to gather documentation is crucial to the role of the Healthcare Liaison as caregivers and children are not always the best historians regarding trauma, medical, and behavioral history. </a:t>
            </a:r>
          </a:p>
        </p:txBody>
      </p:sp>
    </p:spTree>
    <p:extLst>
      <p:ext uri="{BB962C8B-B14F-4D97-AF65-F5344CB8AC3E}">
        <p14:creationId xmlns:p14="http://schemas.microsoft.com/office/powerpoint/2010/main" val="13103676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F187373-767F-4392-AE5D-0FE0E569CE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685801"/>
            <a:ext cx="7543800" cy="41147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Talking with first time foster parents and kinship caregivers to explain CPS. </a:t>
            </a:r>
          </a:p>
          <a:p>
            <a:pPr marL="18288" indent="0">
              <a:buNone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Helping hospital staff, who are not clinic patients, locate caseworkers.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Talking with bio parents to explain the clinic.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Confirming information that the caregivers provided during appointments.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E75D49B-5064-499F-9A24-5289D3EFDB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1032052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B2C4238-2B6B-45C2-AA41-373355C798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156" y="1905000"/>
            <a:ext cx="7543800" cy="914400"/>
          </a:xfrm>
        </p:spPr>
        <p:txBody>
          <a:bodyPr/>
          <a:lstStyle/>
          <a:p>
            <a:r>
              <a:rPr lang="en-US" dirty="0"/>
              <a:t>How do we fix communication issues across systems?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2DEBA4-889D-497A-A14D-E263760FE4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562" y="3124200"/>
            <a:ext cx="5486876" cy="2871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7747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CB90713-C094-4B4A-A742-E0C61DE372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819150"/>
            <a:ext cx="8229600" cy="5219699"/>
          </a:xfrm>
        </p:spPr>
        <p:txBody>
          <a:bodyPr>
            <a:normAutofit fontScale="92500"/>
          </a:bodyPr>
          <a:lstStyle/>
          <a:p>
            <a:pPr marL="18288" indent="0">
              <a:buNone/>
            </a:pPr>
            <a:r>
              <a:rPr lang="en-US" sz="2800" dirty="0"/>
              <a:t>Remember: we’re all working with the same mission, but each agency has it’s own policies, procedures and limitations.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The policies that apply to you don’t necessarily apply to them.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It’s important to compromise and work in the realm of possibilities, but you can GET CREATIVE!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600" dirty="0"/>
              <a:t>Ultimately the Courts have final authority, so include everyone in the conversation early.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400" dirty="0"/>
              <a:t>Even more reason to have informed input on the child’s needs from providers who have been visiting and treating the child, especially medical and behavioral health.  </a:t>
            </a:r>
          </a:p>
          <a:p>
            <a:pPr marL="384048" lvl="1" indent="0">
              <a:buNone/>
            </a:pPr>
            <a:endParaRPr lang="en-US" sz="2600" dirty="0"/>
          </a:p>
          <a:p>
            <a:pPr>
              <a:buFont typeface="Wingdings" panose="05000000000000000000" pitchFamily="2" charset="2"/>
              <a:buChar char="v"/>
            </a:pPr>
            <a:endParaRPr lang="en-US" sz="2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596CF7-76C4-4344-A95E-4349425688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905499"/>
            <a:ext cx="7543800" cy="533400"/>
          </a:xfrm>
        </p:spPr>
        <p:txBody>
          <a:bodyPr/>
          <a:lstStyle/>
          <a:p>
            <a:r>
              <a:rPr lang="en-US" sz="2800" dirty="0"/>
              <a:t>Fixing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391498554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049A2DC-C3AA-448D-BF39-A76F837F71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8891" y="1371600"/>
            <a:ext cx="7675529" cy="41910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Used to help address concerns, clarify information, or communicate permanency or placement plans and recommendations.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Brings everyone to the table: CPS, Medical/Behavioral health providers, CASA, attorneys, case managers, school staff, bio parents.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Allows time to get accurate </a:t>
            </a:r>
          </a:p>
          <a:p>
            <a:pPr marL="18288" indent="0">
              <a:buNone/>
            </a:pPr>
            <a:r>
              <a:rPr lang="en-US" dirty="0"/>
              <a:t>information direct from sources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Allows for brainstorming on </a:t>
            </a:r>
          </a:p>
          <a:p>
            <a:pPr marL="18288" indent="0">
              <a:buNone/>
            </a:pPr>
            <a:r>
              <a:rPr lang="en-US" dirty="0"/>
              <a:t>how to meet needs.</a:t>
            </a:r>
          </a:p>
          <a:p>
            <a:pPr marL="18288" indent="0">
              <a:buNone/>
            </a:pPr>
            <a:r>
              <a:rPr lang="en-US" dirty="0"/>
              <a:t>Ex.: spinal surgery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B4DBF24-CD16-40C6-8353-E202BC6FC0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4756" y="457200"/>
            <a:ext cx="7543800" cy="914400"/>
          </a:xfrm>
        </p:spPr>
        <p:txBody>
          <a:bodyPr/>
          <a:lstStyle/>
          <a:p>
            <a:r>
              <a:rPr lang="en-US" dirty="0"/>
              <a:t>Care Conferences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B7ECF5-F552-4E19-A251-463C51F35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5928325"/>
            <a:ext cx="7675529" cy="79254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117FC69-9EBD-44F1-8482-4581C983F7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5720" y="3451825"/>
            <a:ext cx="3886200" cy="259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14667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8B6CBE0-0B26-4B8F-8794-EE90ECE287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00201"/>
            <a:ext cx="7543800" cy="1371599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Subject Matter Experts (as named in Texas DFPS) exists to assist with outside agencies and address different issues that arise: 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96DC6D8-89E5-4D73-A467-7F3087CC45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391340"/>
            <a:ext cx="7543800" cy="914400"/>
          </a:xfrm>
        </p:spPr>
        <p:txBody>
          <a:bodyPr/>
          <a:lstStyle/>
          <a:p>
            <a:r>
              <a:rPr lang="en-US" sz="3200" dirty="0"/>
              <a:t>Know what, and WHO, is available!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EB0EC48-8A9C-4995-9F45-FEB57F2CBE83}"/>
              </a:ext>
            </a:extLst>
          </p:cNvPr>
          <p:cNvSpPr txBox="1">
            <a:spLocks/>
          </p:cNvSpPr>
          <p:nvPr/>
        </p:nvSpPr>
        <p:spPr>
          <a:xfrm>
            <a:off x="457200" y="5905499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/>
              <a:t>Fixing Communication </a:t>
            </a:r>
            <a:endParaRPr lang="en-US" sz="28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71D814-C9CA-40EE-982F-1676DE761304}"/>
              </a:ext>
            </a:extLst>
          </p:cNvPr>
          <p:cNvSpPr txBox="1"/>
          <p:nvPr/>
        </p:nvSpPr>
        <p:spPr>
          <a:xfrm>
            <a:off x="4270286" y="2763966"/>
            <a:ext cx="3332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Education Specialist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CBC102B-E4B2-4A1B-BCFD-B805391525BE}"/>
              </a:ext>
            </a:extLst>
          </p:cNvPr>
          <p:cNvSpPr txBox="1"/>
          <p:nvPr/>
        </p:nvSpPr>
        <p:spPr>
          <a:xfrm>
            <a:off x="1232608" y="3393231"/>
            <a:ext cx="2881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Disability Specialist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D106FAE-A6E5-4C87-8F9F-753EFEC3EC22}"/>
              </a:ext>
            </a:extLst>
          </p:cNvPr>
          <p:cNvSpPr txBox="1"/>
          <p:nvPr/>
        </p:nvSpPr>
        <p:spPr>
          <a:xfrm>
            <a:off x="1488325" y="2775985"/>
            <a:ext cx="3009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Healthcare Liaison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6F3764A-78A4-4A3B-9286-668AE5265988}"/>
              </a:ext>
            </a:extLst>
          </p:cNvPr>
          <p:cNvSpPr txBox="1"/>
          <p:nvPr/>
        </p:nvSpPr>
        <p:spPr>
          <a:xfrm>
            <a:off x="2838450" y="4719970"/>
            <a:ext cx="3467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92D050"/>
                </a:solidFill>
              </a:rPr>
              <a:t>Substance Abuse Specialist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063E7E-2931-4A24-A40D-77733DD4053F}"/>
              </a:ext>
            </a:extLst>
          </p:cNvPr>
          <p:cNvSpPr txBox="1"/>
          <p:nvPr/>
        </p:nvSpPr>
        <p:spPr>
          <a:xfrm>
            <a:off x="3598951" y="3092917"/>
            <a:ext cx="2667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Youth Specialist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9982F4-36BF-4DAC-B2B4-1936E84EB0C9}"/>
              </a:ext>
            </a:extLst>
          </p:cNvPr>
          <p:cNvSpPr txBox="1"/>
          <p:nvPr/>
        </p:nvSpPr>
        <p:spPr>
          <a:xfrm>
            <a:off x="3457840" y="3733684"/>
            <a:ext cx="35390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92D050"/>
                </a:solidFill>
              </a:rPr>
              <a:t>Foster Care Liaisons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CF246B1-2283-4118-8FDF-AFE299D4CD50}"/>
              </a:ext>
            </a:extLst>
          </p:cNvPr>
          <p:cNvSpPr txBox="1"/>
          <p:nvPr/>
        </p:nvSpPr>
        <p:spPr>
          <a:xfrm>
            <a:off x="5892182" y="3085955"/>
            <a:ext cx="2514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FF"/>
                </a:solidFill>
              </a:rPr>
              <a:t>Immigration Specialist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BD8400-D2F6-41DC-9CEE-3307F93C4328}"/>
              </a:ext>
            </a:extLst>
          </p:cNvPr>
          <p:cNvSpPr txBox="1"/>
          <p:nvPr/>
        </p:nvSpPr>
        <p:spPr>
          <a:xfrm>
            <a:off x="6170784" y="4086755"/>
            <a:ext cx="2590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FF00"/>
                </a:solidFill>
              </a:rPr>
              <a:t>Parent Liaison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FFC6FDF-72EE-448C-9CFD-1BFD20ACC3E6}"/>
              </a:ext>
            </a:extLst>
          </p:cNvPr>
          <p:cNvSpPr txBox="1"/>
          <p:nvPr/>
        </p:nvSpPr>
        <p:spPr>
          <a:xfrm>
            <a:off x="534636" y="2993845"/>
            <a:ext cx="38689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00FFFF"/>
                </a:solidFill>
              </a:rPr>
              <a:t>Regional Nurses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5208CE2-0ED0-4680-AF53-3DC978CA8918}"/>
              </a:ext>
            </a:extLst>
          </p:cNvPr>
          <p:cNvSpPr txBox="1"/>
          <p:nvPr/>
        </p:nvSpPr>
        <p:spPr>
          <a:xfrm>
            <a:off x="534636" y="3755729"/>
            <a:ext cx="31802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B0F0"/>
                </a:solidFill>
              </a:rPr>
              <a:t>Well-Being Specialist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6F37696-94F3-4655-970D-E5C4A8AF18FD}"/>
              </a:ext>
            </a:extLst>
          </p:cNvPr>
          <p:cNvSpPr txBox="1"/>
          <p:nvPr/>
        </p:nvSpPr>
        <p:spPr>
          <a:xfrm>
            <a:off x="3743678" y="4143365"/>
            <a:ext cx="24271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FFFF"/>
                </a:solidFill>
              </a:rPr>
              <a:t>Day Care Specialist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820E7BE-11FF-41E9-941C-A49F63592291}"/>
              </a:ext>
            </a:extLst>
          </p:cNvPr>
          <p:cNvSpPr txBox="1"/>
          <p:nvPr/>
        </p:nvSpPr>
        <p:spPr>
          <a:xfrm>
            <a:off x="4914900" y="4444958"/>
            <a:ext cx="3086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B0F0"/>
                </a:solidFill>
              </a:rPr>
              <a:t>Psychiatric Workers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E3B651B-E2E9-4AB0-A98E-FE06838592A1}"/>
              </a:ext>
            </a:extLst>
          </p:cNvPr>
          <p:cNvSpPr txBox="1"/>
          <p:nvPr/>
        </p:nvSpPr>
        <p:spPr>
          <a:xfrm>
            <a:off x="3972719" y="3408743"/>
            <a:ext cx="25907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PAL Workers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A622A3DA-42A8-4B65-93EA-1381A751AD67}"/>
              </a:ext>
            </a:extLst>
          </p:cNvPr>
          <p:cNvSpPr txBox="1"/>
          <p:nvPr/>
        </p:nvSpPr>
        <p:spPr>
          <a:xfrm>
            <a:off x="1129333" y="4125623"/>
            <a:ext cx="30099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FF"/>
                </a:solidFill>
              </a:rPr>
              <a:t>Mental Health Specialist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E5821E1-9755-4C9B-B01D-FC21FBEECDE6}"/>
              </a:ext>
            </a:extLst>
          </p:cNvPr>
          <p:cNvSpPr txBox="1"/>
          <p:nvPr/>
        </p:nvSpPr>
        <p:spPr>
          <a:xfrm>
            <a:off x="1491635" y="4379712"/>
            <a:ext cx="39587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C000"/>
                </a:solidFill>
              </a:rPr>
              <a:t>Juvenile Justice Liaison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E49C0F-4F3E-49DE-ACA3-1B2AAAF3D59F}"/>
              </a:ext>
            </a:extLst>
          </p:cNvPr>
          <p:cNvSpPr txBox="1"/>
          <p:nvPr/>
        </p:nvSpPr>
        <p:spPr>
          <a:xfrm>
            <a:off x="1045987" y="4692414"/>
            <a:ext cx="2514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FF00"/>
                </a:solidFill>
              </a:rPr>
              <a:t>Caseworkers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43DF85F-0E39-434A-9B1B-75672195E55D}"/>
              </a:ext>
            </a:extLst>
          </p:cNvPr>
          <p:cNvSpPr txBox="1"/>
          <p:nvPr/>
        </p:nvSpPr>
        <p:spPr>
          <a:xfrm>
            <a:off x="5664017" y="4671022"/>
            <a:ext cx="30975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FF"/>
                </a:solidFill>
              </a:rPr>
              <a:t>Supervisors</a:t>
            </a:r>
          </a:p>
        </p:txBody>
      </p:sp>
    </p:spTree>
    <p:extLst>
      <p:ext uri="{BB962C8B-B14F-4D97-AF65-F5344CB8AC3E}">
        <p14:creationId xmlns:p14="http://schemas.microsoft.com/office/powerpoint/2010/main" val="37537462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8B87996-6C70-4CDA-BD97-CF45D85FD5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457200"/>
            <a:ext cx="6096000" cy="3657599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sz="3200" dirty="0"/>
              <a:t>Question: What are the barriers to communication between CPS and healthcare? </a:t>
            </a:r>
          </a:p>
          <a:p>
            <a:pPr marL="18288" indent="0">
              <a:buNone/>
            </a:pPr>
            <a:endParaRPr lang="en-US" sz="3200" dirty="0"/>
          </a:p>
          <a:p>
            <a:pPr marL="18288" indent="0">
              <a:buNone/>
            </a:pPr>
            <a:r>
              <a:rPr lang="en-US" sz="3200" dirty="0"/>
              <a:t>Please answer in the chat box and responses will be read out loud.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2B60EA-8F04-4C6A-A424-DEC033C5D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1998" y="4114798"/>
            <a:ext cx="4572002" cy="242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665268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804DF9D2-B3A1-4024-B59F-3A312059AC7C}"/>
              </a:ext>
            </a:extLst>
          </p:cNvPr>
          <p:cNvSpPr txBox="1">
            <a:spLocks/>
          </p:cNvSpPr>
          <p:nvPr/>
        </p:nvSpPr>
        <p:spPr>
          <a:xfrm>
            <a:off x="457200" y="5905499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Fixing Communication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32214-F512-46A7-9750-CE5C18160D0B}"/>
              </a:ext>
            </a:extLst>
          </p:cNvPr>
          <p:cNvSpPr txBox="1"/>
          <p:nvPr/>
        </p:nvSpPr>
        <p:spPr>
          <a:xfrm>
            <a:off x="685800" y="1143000"/>
            <a:ext cx="7962900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endParaRPr lang="en-US" sz="2100" dirty="0"/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sz="2100" dirty="0"/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Vital to have a contact, and a backup, to maintain consistent and accurate information.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Resources are nearly always available, but you don’t know unless you ask! </a:t>
            </a:r>
          </a:p>
          <a:p>
            <a:pPr marL="914400" lvl="1" indent="-457200">
              <a:buFont typeface="Courier New" panose="02070309020205020404" pitchFamily="49" charset="0"/>
              <a:buChar char="o"/>
            </a:pPr>
            <a:r>
              <a:rPr lang="en-US" sz="2800" dirty="0"/>
              <a:t>Ex: ABA therapy 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800" dirty="0"/>
              <a:t>Don’t be afraid to work your way up the chain, when needed.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800" dirty="0"/>
              <a:t>Ex: Emailing caseworkers </a:t>
            </a:r>
          </a:p>
        </p:txBody>
      </p:sp>
      <p:sp>
        <p:nvSpPr>
          <p:cNvPr id="6" name="Title 2">
            <a:extLst>
              <a:ext uri="{FF2B5EF4-FFF2-40B4-BE49-F238E27FC236}">
                <a16:creationId xmlns:a16="http://schemas.microsoft.com/office/drawing/2014/main" id="{94048C9A-B836-4F63-9F16-4D4A8F3FC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09600"/>
            <a:ext cx="7543800" cy="914400"/>
          </a:xfrm>
        </p:spPr>
        <p:txBody>
          <a:bodyPr/>
          <a:lstStyle/>
          <a:p>
            <a:r>
              <a:rPr lang="en-US" sz="3200" dirty="0"/>
              <a:t>Know what, and WHO, is available: </a:t>
            </a:r>
          </a:p>
        </p:txBody>
      </p:sp>
    </p:spTree>
    <p:extLst>
      <p:ext uri="{BB962C8B-B14F-4D97-AF65-F5344CB8AC3E}">
        <p14:creationId xmlns:p14="http://schemas.microsoft.com/office/powerpoint/2010/main" val="253536541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99B8CF7-B0E0-4F00-898C-75B1CC2F08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685801"/>
            <a:ext cx="8077200" cy="3657599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dirty="0"/>
              <a:t>Organizational Charts are usually updated monthly and held by Administrative Assistants.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dirty="0"/>
              <a:t>Not available online.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dirty="0"/>
              <a:t>Check with individual institutions for appropriate contacts. </a:t>
            </a:r>
          </a:p>
          <a:p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C8E92461-DEC5-4DED-AD3F-E29A7774D07D}"/>
              </a:ext>
            </a:extLst>
          </p:cNvPr>
          <p:cNvSpPr txBox="1">
            <a:spLocks/>
          </p:cNvSpPr>
          <p:nvPr/>
        </p:nvSpPr>
        <p:spPr>
          <a:xfrm>
            <a:off x="800100" y="39134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3200" dirty="0"/>
              <a:t>Know what, and WHO, is available! </a:t>
            </a:r>
          </a:p>
        </p:txBody>
      </p:sp>
      <p:sp>
        <p:nvSpPr>
          <p:cNvPr id="5" name="Title 2">
            <a:extLst>
              <a:ext uri="{FF2B5EF4-FFF2-40B4-BE49-F238E27FC236}">
                <a16:creationId xmlns:a16="http://schemas.microsoft.com/office/drawing/2014/main" id="{6830073D-59B9-42D3-BAE4-B7DF25DD5D82}"/>
              </a:ext>
            </a:extLst>
          </p:cNvPr>
          <p:cNvSpPr txBox="1">
            <a:spLocks/>
          </p:cNvSpPr>
          <p:nvPr/>
        </p:nvSpPr>
        <p:spPr>
          <a:xfrm>
            <a:off x="457200" y="5905499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Fixing Communication </a:t>
            </a:r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A50D389A-2FE2-4BA6-A5CA-8DB412E49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23144122"/>
              </p:ext>
            </p:extLst>
          </p:nvPr>
        </p:nvGraphicFramePr>
        <p:xfrm>
          <a:off x="1524000" y="2346677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5474048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EE13B3-7077-4892-AE92-74CD16674B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5300" y="609600"/>
            <a:ext cx="8153400" cy="5181600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n-US" sz="3500" dirty="0"/>
              <a:t>Avoid using internal or field specific vernacular and acronyms.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500" dirty="0"/>
              <a:t>Difficult to do, and we’re all guilty, but crucial to ensure that everyone understands what is being discussed.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Especially applies to medical and CPS terms.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sz="2100" dirty="0"/>
              <a:t>Ex.: FBSS, CVS, TMC, PMC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300" dirty="0"/>
              <a:t>Can create further divide.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500" dirty="0"/>
              <a:t>Applies across the board to all agencies, especially when caregivers and/or children are in the conversation.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500" dirty="0"/>
              <a:t>If a specific term or acronym must be used, define the term early in the message and reiterate.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300" dirty="0"/>
              <a:t>Ex.: Family Based Safety Services (FBSS)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500" dirty="0"/>
              <a:t>An annual refresher helps!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en-US" sz="2100" dirty="0"/>
              <a:t>Ex.: Providing CPS refresher at one staff meeting annually. 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3200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DCE7B38D-56BD-4293-8B5C-D82B654C710F}"/>
              </a:ext>
            </a:extLst>
          </p:cNvPr>
          <p:cNvSpPr txBox="1">
            <a:spLocks/>
          </p:cNvSpPr>
          <p:nvPr/>
        </p:nvSpPr>
        <p:spPr>
          <a:xfrm>
            <a:off x="457200" y="5905499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Fixing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314467990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165D2F8-98D8-449A-8CEB-EED2CB6872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400" y="419101"/>
            <a:ext cx="8001000" cy="5486398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sz="3200" dirty="0"/>
              <a:t>Be respectful of others’ time and efforts!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We are all busy and have lots going on, both work and personal, and may not be able to answer your request immediately.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We’re all on the same team, but a lot of us are on multiple teams!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Don’t call the day of or day before and expect a full report…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Emergencies happen, but most of the time there’s enough notice or it can be done after the fact.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Applies to everyone, but especially people with set schedules (doctors, therapists, etc.).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Schedule an appointment for a phone call, if needed, and provide documentation beforehand. </a:t>
            </a:r>
          </a:p>
          <a:p>
            <a:pPr lvl="2">
              <a:buFont typeface="Courier New" panose="02070309020205020404" pitchFamily="49" charset="0"/>
              <a:buChar char="o"/>
            </a:pPr>
            <a:r>
              <a:rPr lang="en-US" dirty="0"/>
              <a:t>Ex.: court orders or Release of Information (ROI)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Caseworkers are all over the place and may not be able to answer right away.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dirty="0"/>
              <a:t>Work up the chain of command as appropriate and necessary. </a:t>
            </a:r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4095123E-1556-4205-8B84-578AE4EB9494}"/>
              </a:ext>
            </a:extLst>
          </p:cNvPr>
          <p:cNvSpPr txBox="1">
            <a:spLocks/>
          </p:cNvSpPr>
          <p:nvPr/>
        </p:nvSpPr>
        <p:spPr>
          <a:xfrm>
            <a:off x="457200" y="5905499"/>
            <a:ext cx="7543800" cy="533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900" kern="120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2800" dirty="0"/>
              <a:t>Fixing Communication </a:t>
            </a:r>
          </a:p>
        </p:txBody>
      </p:sp>
    </p:spTree>
    <p:extLst>
      <p:ext uri="{BB962C8B-B14F-4D97-AF65-F5344CB8AC3E}">
        <p14:creationId xmlns:p14="http://schemas.microsoft.com/office/powerpoint/2010/main" val="182966279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B03B635-7630-4232-8E64-5709287DD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457200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Takeaway: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13DC638-4F95-4F99-873D-4622AF545FFA}"/>
              </a:ext>
            </a:extLst>
          </p:cNvPr>
          <p:cNvSpPr txBox="1"/>
          <p:nvPr/>
        </p:nvSpPr>
        <p:spPr>
          <a:xfrm>
            <a:off x="800100" y="4831140"/>
            <a:ext cx="800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Agencies have to collaborate to express and address concerns in a timely and respective way to allow everyone to play their role in working towards goals and in the child or family’s best interest!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2ED408E-A08E-4A35-BE85-94F70E02D4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149" y="1371600"/>
            <a:ext cx="5791702" cy="324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00101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524000"/>
            <a:ext cx="4495800" cy="41910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dirty="0"/>
              <a:t>Children’s Foster Clinic-Dallas</a:t>
            </a:r>
          </a:p>
          <a:p>
            <a:pPr marL="18288" indent="0">
              <a:buNone/>
            </a:pPr>
            <a:r>
              <a:rPr lang="en-US" dirty="0"/>
              <a:t>214-867-6000</a:t>
            </a:r>
          </a:p>
          <a:p>
            <a:pPr marL="18288" indent="0">
              <a:buNone/>
            </a:pPr>
            <a:r>
              <a:rPr lang="en-US" dirty="0"/>
              <a:t>CPS Liaison: Erinne Conner</a:t>
            </a:r>
          </a:p>
          <a:p>
            <a:pPr marL="18288" indent="0">
              <a:buNone/>
            </a:pPr>
            <a:r>
              <a:rPr lang="en-US" dirty="0"/>
              <a:t>erinne.conner@childrens.com</a:t>
            </a:r>
          </a:p>
          <a:p>
            <a:pPr marL="18288" indent="0">
              <a:buNone/>
            </a:pPr>
            <a:endParaRPr lang="en-US" dirty="0"/>
          </a:p>
          <a:p>
            <a:pPr marL="18288" indent="0">
              <a:buNone/>
            </a:pPr>
            <a:r>
              <a:rPr lang="en-US" dirty="0"/>
              <a:t>Pictures are not my own and I do not own copyright permissions. </a:t>
            </a:r>
          </a:p>
          <a:p>
            <a:pPr marL="18288" indent="0">
              <a:buNone/>
            </a:pPr>
            <a:r>
              <a:rPr lang="en-US" dirty="0"/>
              <a:t>(except to this one -&gt;)</a:t>
            </a:r>
          </a:p>
          <a:p>
            <a:pPr marL="18288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90600" y="533400"/>
            <a:ext cx="7543800" cy="914400"/>
          </a:xfrm>
        </p:spPr>
        <p:txBody>
          <a:bodyPr/>
          <a:lstStyle/>
          <a:p>
            <a:pPr algn="ctr"/>
            <a:r>
              <a:rPr lang="en-US" dirty="0"/>
              <a:t>Questions?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9D59EBC-4A76-4357-822E-B7C09840C4D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521372"/>
            <a:ext cx="3145221" cy="4193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8724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9299823-4F62-4BCC-92F7-651896C32E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Discuss what we have found to be the most common barriers between CPS and Healthcare.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Discuss the role of the CPS Healthcare Liaison to highlight how communication with CPS is handled in the Center.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Discuss the successful ways our Center has found to work through barriers, alongside CPS and other community partners, and collaborate towards successful outcomes.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487565F-8F31-44FD-9D2E-6BEA32161A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946054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0CD29B54-BD86-4C94-843C-820A360D81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455011"/>
            <a:ext cx="8839200" cy="2209800"/>
          </a:xfrm>
        </p:spPr>
        <p:txBody>
          <a:bodyPr/>
          <a:lstStyle/>
          <a:p>
            <a:pPr marL="18288" lvl="0" algn="ctr">
              <a:spcBef>
                <a:spcPct val="20000"/>
              </a:spcBef>
              <a:buSzPct val="60000"/>
            </a:pPr>
            <a:br>
              <a:rPr lang="en-US" sz="3600" dirty="0"/>
            </a:br>
            <a:br>
              <a:rPr lang="en-US" sz="3600" dirty="0"/>
            </a:br>
            <a:br>
              <a:rPr lang="en-US" sz="3600" dirty="0"/>
            </a:br>
            <a:r>
              <a:rPr lang="en-US" sz="3600" dirty="0"/>
              <a:t>More ways to communicate than ever before, but communication across systems is still a major and ongoing issue. </a:t>
            </a:r>
            <a:br>
              <a:rPr lang="en-US" sz="1900" dirty="0">
                <a:solidFill>
                  <a:prstClr val="white"/>
                </a:solidFill>
                <a:ea typeface="+mn-ea"/>
                <a:cs typeface="+mn-cs"/>
              </a:rPr>
            </a:br>
            <a:endParaRPr lang="en-US" sz="3200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A12481C-BF21-47FF-B4E7-2006532A6DE1}"/>
              </a:ext>
            </a:extLst>
          </p:cNvPr>
          <p:cNvSpPr txBox="1"/>
          <p:nvPr/>
        </p:nvSpPr>
        <p:spPr>
          <a:xfrm>
            <a:off x="838200" y="2590800"/>
            <a:ext cx="7924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Lack of or miscommunication often adds additional frustrations to what are already high stakes circumstances:</a:t>
            </a:r>
          </a:p>
          <a:p>
            <a:endParaRPr lang="en-US" sz="24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+mj-ea"/>
              <a:cs typeface="+mj-cs"/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Child’s History – Including trauma, education, medical and (especially) behavioral health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Family History</a:t>
            </a:r>
          </a:p>
          <a:p>
            <a:pPr marL="342900" indent="-342900">
              <a:buFont typeface="Wingdings" panose="05000000000000000000" pitchFamily="2" charset="2"/>
              <a:buChar char="v"/>
            </a:pPr>
            <a:r>
              <a:rPr lang="en-US" sz="2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Permanency Goals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68295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877E7A-728C-4262-B818-43CD83EC22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6800" y="1447800"/>
            <a:ext cx="6781800" cy="1981200"/>
          </a:xfrm>
        </p:spPr>
        <p:txBody>
          <a:bodyPr/>
          <a:lstStyle/>
          <a:p>
            <a:pPr marL="18288" indent="0">
              <a:buNone/>
            </a:pPr>
            <a:r>
              <a:rPr lang="en-US" dirty="0"/>
              <a:t>Everyone has good intentions and is working in the child’s best interest, but there has to be cohesive teamwork to ensure that goals are met.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1D28CCC-9EA2-4949-8E9E-3F2C25B9D2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100" y="672549"/>
            <a:ext cx="7543800" cy="914400"/>
          </a:xfrm>
        </p:spPr>
        <p:txBody>
          <a:bodyPr/>
          <a:lstStyle/>
          <a:p>
            <a:r>
              <a:rPr lang="en-US" dirty="0"/>
              <a:t>Issues with </a:t>
            </a:r>
            <a:r>
              <a:rPr lang="en-US" dirty="0" err="1"/>
              <a:t>Siloing</a:t>
            </a:r>
            <a:r>
              <a:rPr lang="en-US" dirty="0"/>
              <a:t> Efforts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098C9D-C5A5-4059-A10B-06F7D7F973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00" y="3309959"/>
            <a:ext cx="4953000" cy="2875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41795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D193C3-DC16-47AA-A2C1-42CE0394A6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228600"/>
            <a:ext cx="8305800" cy="556260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400" dirty="0"/>
              <a:t>Multiple parties working on the same task: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Waste of resources, both tangible (papers, computers, gas, etc.) and mental (time, energy, etc.).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Can cause delay in services, especially if insurance or other agencies are involved.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Ex.: Therapies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Ultimately hinders progress when more resources have to be used to sort things out. 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EF3408-0DC0-49CB-A788-5848A5DEC022}"/>
              </a:ext>
            </a:extLst>
          </p:cNvPr>
          <p:cNvSpPr/>
          <p:nvPr/>
        </p:nvSpPr>
        <p:spPr>
          <a:xfrm>
            <a:off x="457200" y="591059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Issues with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Siloing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Efforts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8714290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13EA547-DC6F-4C9C-8026-C4FC09C024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833" y="500390"/>
            <a:ext cx="8153400" cy="4757410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en-US" sz="4800" dirty="0"/>
              <a:t>Inaccurate and missing information: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Leads to delays in services, procedures, meetings, evaluations, and on and on…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Ex.: Misdiagnosis of Leukemia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Potentially harmful and can cause unnecessary additional or reliving of trauma.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Doesn’t allow for all needs</a:t>
            </a:r>
          </a:p>
          <a:p>
            <a:pPr marL="18288" indent="0">
              <a:buNone/>
            </a:pPr>
            <a:r>
              <a:rPr lang="en-US" sz="2800" dirty="0"/>
              <a:t>to be addressed. </a:t>
            </a:r>
          </a:p>
          <a:p>
            <a:pPr marL="18288" indent="0">
              <a:buNone/>
            </a:pPr>
            <a:endParaRPr 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ED2DD81-3959-45F6-BF9E-EE99C5728A55}"/>
              </a:ext>
            </a:extLst>
          </p:cNvPr>
          <p:cNvSpPr/>
          <p:nvPr/>
        </p:nvSpPr>
        <p:spPr>
          <a:xfrm>
            <a:off x="457200" y="591059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Issues with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Siloing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Efforts</a:t>
            </a:r>
            <a:endParaRPr lang="en-US" sz="2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27F143-0365-49F8-BC00-69E1BB0C95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400" y="4071610"/>
            <a:ext cx="343999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919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14F51F-345A-496D-A608-A31E7D0E38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24190"/>
            <a:ext cx="8305800" cy="14477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en-US" sz="4400" dirty="0"/>
              <a:t>Important voices get left out of the conversation.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1F4C323-CF90-427D-8B50-FFB8734042AF}"/>
              </a:ext>
            </a:extLst>
          </p:cNvPr>
          <p:cNvSpPr/>
          <p:nvPr/>
        </p:nvSpPr>
        <p:spPr>
          <a:xfrm>
            <a:off x="457200" y="591059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Issues with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Siloing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Efforts</a:t>
            </a:r>
            <a:endParaRPr lang="en-US" sz="2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5D70F59-49AB-4C79-9DBF-7F365A3E0D07}"/>
              </a:ext>
            </a:extLst>
          </p:cNvPr>
          <p:cNvSpPr txBox="1"/>
          <p:nvPr/>
        </p:nvSpPr>
        <p:spPr>
          <a:xfrm>
            <a:off x="533400" y="1981200"/>
            <a:ext cx="80772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There usually multiple CPS workers involved, in addition to providers and family members, who can provide valuable input on a child and family’s needs. 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Leads to disconnect between agencies and even internally. </a:t>
            </a: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2800" dirty="0"/>
              <a:t>Causes delay in services and missed needs. </a:t>
            </a:r>
          </a:p>
        </p:txBody>
      </p:sp>
    </p:spTree>
    <p:extLst>
      <p:ext uri="{BB962C8B-B14F-4D97-AF65-F5344CB8AC3E}">
        <p14:creationId xmlns:p14="http://schemas.microsoft.com/office/powerpoint/2010/main" val="386754229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7B913BE-3B47-4639-A985-CEFD77179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685801"/>
            <a:ext cx="8153400" cy="5029199"/>
          </a:xfrm>
        </p:spPr>
        <p:txBody>
          <a:bodyPr>
            <a:normAutofit fontScale="92500" lnSpcReduction="10000"/>
          </a:bodyPr>
          <a:lstStyle/>
          <a:p>
            <a:pPr marL="18288" indent="0">
              <a:buNone/>
            </a:pPr>
            <a:r>
              <a:rPr lang="en-US" sz="4800" dirty="0"/>
              <a:t>Needs ultimately get missed: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Separate efforts and conversations can cause needs, both big and small, to go missed and unaddressed.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Includes closing the loop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Ex.: Medical equipment during placement changes.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Can also cause misuse and waste of resources.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Without open and larger conversations, potential resources or problem-solvers go unused.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600" dirty="0"/>
              <a:t>Bringing needs to everyone’s attention allows for pulling of brains and resources to potentially address those needs and concerns. 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38357DC-F6F3-489C-8772-6CB7B8B3A7F8}"/>
              </a:ext>
            </a:extLst>
          </p:cNvPr>
          <p:cNvSpPr/>
          <p:nvPr/>
        </p:nvSpPr>
        <p:spPr>
          <a:xfrm>
            <a:off x="457200" y="5910590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Issues with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Siloing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Efforts</a:t>
            </a:r>
            <a:endParaRPr lang="en-US" sz="2800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A3075A-E19B-469D-9AA5-8B87F3CCF734}"/>
              </a:ext>
            </a:extLst>
          </p:cNvPr>
          <p:cNvSpPr/>
          <p:nvPr/>
        </p:nvSpPr>
        <p:spPr>
          <a:xfrm>
            <a:off x="457200" y="5910589"/>
            <a:ext cx="74676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Issues with </a:t>
            </a:r>
            <a:r>
              <a:rPr lang="en-US" sz="2800" dirty="0" err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Siloing</a:t>
            </a:r>
            <a:r>
              <a:rPr 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 Efforts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7618561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lemental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Elemental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Elemental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8931</TotalTime>
  <Words>1504</Words>
  <Application>Microsoft Office PowerPoint</Application>
  <PresentationFormat>On-screen Show (4:3)</PresentationFormat>
  <Paragraphs>177</Paragraphs>
  <Slides>25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0" baseType="lpstr">
      <vt:lpstr>Calibri</vt:lpstr>
      <vt:lpstr>Courier New</vt:lpstr>
      <vt:lpstr>Palatino Linotype</vt:lpstr>
      <vt:lpstr>Wingdings</vt:lpstr>
      <vt:lpstr>Elemental</vt:lpstr>
      <vt:lpstr>Bridging Communication Between CPS and Healthcare Systems</vt:lpstr>
      <vt:lpstr>PowerPoint Presentation</vt:lpstr>
      <vt:lpstr>Objectives</vt:lpstr>
      <vt:lpstr>   More ways to communicate than ever before, but communication across systems is still a major and ongoing issue.  </vt:lpstr>
      <vt:lpstr>Issues with Siloing Efforts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Rees-Jones Center for Foster Care Excellence</vt:lpstr>
      <vt:lpstr>What is a CPS Liaison? </vt:lpstr>
      <vt:lpstr>Role in the Foster Clinic</vt:lpstr>
      <vt:lpstr>PowerPoint Presentation</vt:lpstr>
      <vt:lpstr>Examples</vt:lpstr>
      <vt:lpstr>How do we fix communication issues across systems?</vt:lpstr>
      <vt:lpstr>Fixing Communication </vt:lpstr>
      <vt:lpstr>Care Conferences</vt:lpstr>
      <vt:lpstr>Know what, and WHO, is available! </vt:lpstr>
      <vt:lpstr>Know what, and WHO, is available: </vt:lpstr>
      <vt:lpstr>PowerPoint Presentation</vt:lpstr>
      <vt:lpstr>PowerPoint Presentation</vt:lpstr>
      <vt:lpstr>PowerPoint Presentation</vt:lpstr>
      <vt:lpstr>Takeaway:</vt:lpstr>
      <vt:lpstr>Questions? </vt:lpstr>
    </vt:vector>
  </TitlesOfParts>
  <Company>Children's Medical Center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Role of the CPS Healthcare Liaison</dc:title>
  <dc:creator>Erinne Winthrop</dc:creator>
  <cp:lastModifiedBy>Erinne Conner</cp:lastModifiedBy>
  <cp:revision>72</cp:revision>
  <dcterms:created xsi:type="dcterms:W3CDTF">2018-02-01T14:29:17Z</dcterms:created>
  <dcterms:modified xsi:type="dcterms:W3CDTF">2020-05-27T12:55:33Z</dcterms:modified>
</cp:coreProperties>
</file>