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24"/>
  </p:notesMasterIdLst>
  <p:sldIdLst>
    <p:sldId id="256" r:id="rId3"/>
    <p:sldId id="303" r:id="rId4"/>
    <p:sldId id="257" r:id="rId5"/>
    <p:sldId id="265" r:id="rId6"/>
    <p:sldId id="267" r:id="rId7"/>
    <p:sldId id="295" r:id="rId8"/>
    <p:sldId id="296" r:id="rId9"/>
    <p:sldId id="304" r:id="rId10"/>
    <p:sldId id="297" r:id="rId11"/>
    <p:sldId id="273" r:id="rId12"/>
    <p:sldId id="299" r:id="rId13"/>
    <p:sldId id="301" r:id="rId14"/>
    <p:sldId id="300" r:id="rId15"/>
    <p:sldId id="302" r:id="rId16"/>
    <p:sldId id="274" r:id="rId17"/>
    <p:sldId id="275" r:id="rId18"/>
    <p:sldId id="278" r:id="rId19"/>
    <p:sldId id="279" r:id="rId20"/>
    <p:sldId id="276" r:id="rId21"/>
    <p:sldId id="298" r:id="rId22"/>
    <p:sldId id="282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Raleway" panose="020B0503030101060003" pitchFamily="34" charset="77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/>
    <p:restoredTop sz="94354"/>
  </p:normalViewPr>
  <p:slideViewPr>
    <p:cSldViewPr snapToGrid="0" snapToObjects="1">
      <p:cViewPr varScale="1">
        <p:scale>
          <a:sx n="161" d="100"/>
          <a:sy n="161" d="100"/>
        </p:scale>
        <p:origin x="36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869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570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94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5451adbde_0_1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g55451adbde_0_1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parallel process with clients- how we say to clients i care about you but i am gonna give you a different feedback. I understand but I don’t agree with you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cannot just tell staff that they are doing great- sometimes they are not- and how do we manage that?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look at the prcess recording- look at their questions- have an outline in your head about what you want to get to.</a:t>
            </a:r>
            <a:endParaRPr dirty="0"/>
          </a:p>
        </p:txBody>
      </p:sp>
      <p:sp>
        <p:nvSpPr>
          <p:cNvPr id="626" name="Google Shape;626;g55451adbde_0_1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5451adb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5451adbd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 to fidelity tool here- pull it out- supervisor fidelity should look famliar-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whats the risk of ‘teaching/directing’ too much with a newer worker?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whats the risk of reflecting only?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you help someone notice their own regulation? noticing is not enough~ what is the feedback? what’s the expectation?</a:t>
            </a:r>
            <a:endParaRPr dirty="0"/>
          </a:p>
        </p:txBody>
      </p:sp>
      <p:sp>
        <p:nvSpPr>
          <p:cNvPr id="635" name="Google Shape;635;g55451adbd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5451adbd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55451adbde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9" name="Google Shape;659;g55451adbde_1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5451adbd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55451adbd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5451adbd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5451adbd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5451adbde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55451adb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55451adb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table groups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group discussion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55451adbd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550f921a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550f921a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g550f921a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Lili also talk about Gil Foley comment of Grist before Mill- and how this is a common theme in CPP supervision- t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07" name="Google Shape;507;p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Slide repeated here in case it is helpful to review competencies as you process what they observed in the video</a:t>
            </a:r>
            <a:endParaRPr sz="12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47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First Template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Reviewing trauma screening tools together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Practicing any screening tools together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92" name="Google Shape;49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My lovely friend and </a:t>
            </a:r>
            <a:r>
              <a:rPr lang="en-US" dirty="0" err="1"/>
              <a:t>colegue</a:t>
            </a:r>
            <a:r>
              <a:rPr lang="en-US" dirty="0"/>
              <a:t> Rebecca – She was quite a brilliant thinker about all things reflection- </a:t>
            </a:r>
            <a:endParaRPr dirty="0"/>
          </a:p>
        </p:txBody>
      </p:sp>
      <p:sp>
        <p:nvSpPr>
          <p:cNvPr id="492" name="Google Shape;49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paula</a:t>
            </a:r>
            <a:r>
              <a:rPr lang="en-US" dirty="0"/>
              <a:t> asks me how I’m feeling about the case I just represented to her – and I say ”I think….” I am not </a:t>
            </a:r>
            <a:r>
              <a:rPr lang="en-US" dirty="0" err="1"/>
              <a:t>aksering</a:t>
            </a:r>
            <a:r>
              <a:rPr lang="en-US" dirty="0"/>
              <a:t> her question!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13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-how does it feel when supervisee’s cup is full</a:t>
            </a:r>
          </a:p>
          <a:p>
            <a:r>
              <a:rPr lang="en-US" dirty="0"/>
              <a:t>-how does that impact treatment</a:t>
            </a:r>
          </a:p>
          <a:p>
            <a:r>
              <a:rPr lang="en-US" dirty="0"/>
              <a:t>-what does family do/say when cup is full?</a:t>
            </a:r>
          </a:p>
          <a:p>
            <a:r>
              <a:rPr lang="en-US" dirty="0"/>
              <a:t>-how can the therapist  help the family when their cups are full?</a:t>
            </a:r>
          </a:p>
          <a:p>
            <a:r>
              <a:rPr lang="en-US" dirty="0"/>
              <a:t>-new therapists/therapists new to</a:t>
            </a:r>
            <a:r>
              <a:rPr lang="en-US" baseline="0" dirty="0"/>
              <a:t> the model/activated therapists cups may overflow faster</a:t>
            </a:r>
          </a:p>
          <a:p>
            <a:r>
              <a:rPr lang="en-US" baseline="0" dirty="0"/>
              <a:t>-goal of supervision may be to help supervisee grow a bigger cup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08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5451adb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5451adb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Lili slides here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need to talk about the What and how to do </a:t>
            </a:r>
            <a:r>
              <a:rPr lang="en-US" dirty="0" err="1"/>
              <a:t>cpp</a:t>
            </a:r>
            <a:r>
              <a:rPr lang="en-US" dirty="0"/>
              <a:t> even while we talk about the how it makes you feel.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Alicia Lieberman- quote- you have to teach it before you can reflect on 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" name="Google Shape;618;g55451adb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2548891"/>
            <a:ext cx="9144000" cy="259460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111" y="4153714"/>
            <a:ext cx="2285778" cy="698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2548891"/>
            <a:ext cx="9144000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531685"/>
            <a:ext cx="8229600" cy="39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57200" y="3208428"/>
            <a:ext cx="8229600" cy="80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457200" y="557619"/>
            <a:ext cx="8229600" cy="68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ullet no mark">
  <p:cSld name="1_Bullet no mar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12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12"/>
          <p:cNvCxnSpPr/>
          <p:nvPr/>
        </p:nvCxnSpPr>
        <p:spPr>
          <a:xfrm>
            <a:off x="457200" y="91329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2"/>
          <p:cNvSpPr>
            <a:spLocks noGrp="1"/>
          </p:cNvSpPr>
          <p:nvPr>
            <p:ph type="pic" idx="2"/>
          </p:nvPr>
        </p:nvSpPr>
        <p:spPr>
          <a:xfrm>
            <a:off x="719014" y="123183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ctr" rtl="0">
              <a:spcBef>
                <a:spcPts val="1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466839" y="3205921"/>
            <a:ext cx="18759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3"/>
          </p:nvPr>
        </p:nvSpPr>
        <p:spPr>
          <a:xfrm>
            <a:off x="466838" y="2824921"/>
            <a:ext cx="1875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pic" idx="4"/>
          </p:nvPr>
        </p:nvSpPr>
        <p:spPr>
          <a:xfrm>
            <a:off x="2872566" y="123183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ctr" rtl="0">
              <a:spcBef>
                <a:spcPts val="1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5"/>
          </p:nvPr>
        </p:nvSpPr>
        <p:spPr>
          <a:xfrm>
            <a:off x="2620391" y="3205921"/>
            <a:ext cx="18759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6"/>
          </p:nvPr>
        </p:nvSpPr>
        <p:spPr>
          <a:xfrm>
            <a:off x="2620390" y="2824921"/>
            <a:ext cx="1875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>
            <a:spLocks noGrp="1"/>
          </p:cNvSpPr>
          <p:nvPr>
            <p:ph type="pic" idx="7"/>
          </p:nvPr>
        </p:nvSpPr>
        <p:spPr>
          <a:xfrm>
            <a:off x="5030434" y="123183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ctr" rtl="0">
              <a:spcBef>
                <a:spcPts val="1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8"/>
          </p:nvPr>
        </p:nvSpPr>
        <p:spPr>
          <a:xfrm>
            <a:off x="4778259" y="3205921"/>
            <a:ext cx="18759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9"/>
          </p:nvPr>
        </p:nvSpPr>
        <p:spPr>
          <a:xfrm>
            <a:off x="4778258" y="2824921"/>
            <a:ext cx="1875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>
            <a:spLocks noGrp="1"/>
          </p:cNvSpPr>
          <p:nvPr>
            <p:ph type="pic" idx="13"/>
          </p:nvPr>
        </p:nvSpPr>
        <p:spPr>
          <a:xfrm>
            <a:off x="7205724" y="123183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ctr" rtl="0">
              <a:spcBef>
                <a:spcPts val="1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4"/>
          </p:nvPr>
        </p:nvSpPr>
        <p:spPr>
          <a:xfrm>
            <a:off x="6953549" y="3205921"/>
            <a:ext cx="18759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5"/>
          </p:nvPr>
        </p:nvSpPr>
        <p:spPr>
          <a:xfrm>
            <a:off x="6953548" y="2824921"/>
            <a:ext cx="1875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–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79400" algn="l" rtl="0">
              <a:spcBef>
                <a:spcPts val="16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Gray">
  <p:cSld name="Section Left Gray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-1" y="0"/>
            <a:ext cx="32004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144165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144165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666268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4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958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4"/>
          <p:cNvCxnSpPr/>
          <p:nvPr/>
        </p:nvCxnSpPr>
        <p:spPr>
          <a:xfrm>
            <a:off x="913232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4"/>
          <p:cNvSpPr>
            <a:spLocks noGrp="1"/>
          </p:cNvSpPr>
          <p:nvPr>
            <p:ph type="pic" idx="2"/>
          </p:nvPr>
        </p:nvSpPr>
        <p:spPr>
          <a:xfrm>
            <a:off x="3200399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No Mark">
  <p:cSld name="Two Column No Mar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65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15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>
            <a:off x="457200" y="91329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4633580" y="1200151"/>
            <a:ext cx="40533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Blue">
  <p:cSld name="Section Left Blue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-1" y="0"/>
            <a:ext cx="320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ctrTitle"/>
          </p:nvPr>
        </p:nvSpPr>
        <p:spPr>
          <a:xfrm>
            <a:off x="144165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144165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666268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" name="Google Shape;126;p16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958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6"/>
          <p:cNvCxnSpPr/>
          <p:nvPr/>
        </p:nvCxnSpPr>
        <p:spPr>
          <a:xfrm>
            <a:off x="913232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>
            <a:spLocks noGrp="1"/>
          </p:cNvSpPr>
          <p:nvPr>
            <p:ph type="pic" idx="2"/>
          </p:nvPr>
        </p:nvSpPr>
        <p:spPr>
          <a:xfrm>
            <a:off x="3200399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Dk Green">
  <p:cSld name="Section Left Dk Green"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-1" y="0"/>
            <a:ext cx="32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144165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144165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666268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18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958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8"/>
          <p:cNvCxnSpPr/>
          <p:nvPr/>
        </p:nvCxnSpPr>
        <p:spPr>
          <a:xfrm>
            <a:off x="913232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18"/>
          <p:cNvSpPr>
            <a:spLocks noGrp="1"/>
          </p:cNvSpPr>
          <p:nvPr>
            <p:ph type="pic" idx="2"/>
          </p:nvPr>
        </p:nvSpPr>
        <p:spPr>
          <a:xfrm>
            <a:off x="3200399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65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3" name="Google Shape;143;p19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>
            <a:off x="457200" y="91329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19" descr="CPP_symbol_gray_transparent.png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6479342" y="977533"/>
            <a:ext cx="3213600" cy="32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body" idx="2"/>
          </p:nvPr>
        </p:nvSpPr>
        <p:spPr>
          <a:xfrm>
            <a:off x="4633580" y="1200151"/>
            <a:ext cx="40533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Light Green">
  <p:cSld name="Section Left Light Green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-1" y="0"/>
            <a:ext cx="320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ctrTitle"/>
          </p:nvPr>
        </p:nvSpPr>
        <p:spPr>
          <a:xfrm>
            <a:off x="144165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144165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666268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p20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958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0"/>
          <p:cNvCxnSpPr/>
          <p:nvPr/>
        </p:nvCxnSpPr>
        <p:spPr>
          <a:xfrm>
            <a:off x="913232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0"/>
          <p:cNvSpPr>
            <a:spLocks noGrp="1"/>
          </p:cNvSpPr>
          <p:nvPr>
            <p:ph type="pic" idx="2"/>
          </p:nvPr>
        </p:nvSpPr>
        <p:spPr>
          <a:xfrm>
            <a:off x="3200399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no mark two line">
  <p:cSld name="Bullet no mark two lin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1" name="Google Shape;161;p21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21"/>
          <p:cNvCxnSpPr/>
          <p:nvPr/>
        </p:nvCxnSpPr>
        <p:spPr>
          <a:xfrm>
            <a:off x="457200" y="1055627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2 lines no mark">
  <p:cSld name="Two column 2 lines no mar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65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23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3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23"/>
          <p:cNvSpPr txBox="1">
            <a:spLocks noGrp="1"/>
          </p:cNvSpPr>
          <p:nvPr>
            <p:ph type="body" idx="2"/>
          </p:nvPr>
        </p:nvSpPr>
        <p:spPr>
          <a:xfrm>
            <a:off x="4633580" y="1200151"/>
            <a:ext cx="40533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Orange">
  <p:cSld name="Section Left Orange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-1" y="0"/>
            <a:ext cx="32004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ctrTitle"/>
          </p:nvPr>
        </p:nvSpPr>
        <p:spPr>
          <a:xfrm>
            <a:off x="144165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144165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666268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p24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958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4"/>
          <p:cNvCxnSpPr/>
          <p:nvPr/>
        </p:nvCxnSpPr>
        <p:spPr>
          <a:xfrm>
            <a:off x="913232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24"/>
          <p:cNvSpPr>
            <a:spLocks noGrp="1"/>
          </p:cNvSpPr>
          <p:nvPr>
            <p:ph type="pic" idx="2"/>
          </p:nvPr>
        </p:nvSpPr>
        <p:spPr>
          <a:xfrm>
            <a:off x="3200399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ay" type="title">
  <p:cSld name="TITLE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483" cy="1006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>
            <a:off x="1598627" y="1768625"/>
            <a:ext cx="0" cy="100648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3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576" cy="32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 Orange">
  <p:cSld name="Section Right Orange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ctrTitle"/>
          </p:nvPr>
        </p:nvSpPr>
        <p:spPr>
          <a:xfrm>
            <a:off x="6087766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1"/>
          </p:nvPr>
        </p:nvSpPr>
        <p:spPr>
          <a:xfrm>
            <a:off x="6087766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258322" y="47234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p25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0559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5"/>
          <p:cNvCxnSpPr/>
          <p:nvPr/>
        </p:nvCxnSpPr>
        <p:spPr>
          <a:xfrm>
            <a:off x="6856833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p25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eft Light Blue">
  <p:cSld name="Section Left Light Blue"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>
            <a:off x="-1" y="0"/>
            <a:ext cx="3200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ctrTitle"/>
          </p:nvPr>
        </p:nvSpPr>
        <p:spPr>
          <a:xfrm>
            <a:off x="144165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1"/>
          </p:nvPr>
        </p:nvSpPr>
        <p:spPr>
          <a:xfrm>
            <a:off x="144165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666268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26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6958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6"/>
          <p:cNvCxnSpPr/>
          <p:nvPr/>
        </p:nvCxnSpPr>
        <p:spPr>
          <a:xfrm>
            <a:off x="913232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26"/>
          <p:cNvSpPr>
            <a:spLocks noGrp="1"/>
          </p:cNvSpPr>
          <p:nvPr>
            <p:ph type="pic" idx="2"/>
          </p:nvPr>
        </p:nvSpPr>
        <p:spPr>
          <a:xfrm>
            <a:off x="3200399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Bullet Two Line">
  <p:cSld name="Standard Bullet Two Lin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3" name="Google Shape;203;p27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7"/>
          <p:cNvCxnSpPr/>
          <p:nvPr/>
        </p:nvCxnSpPr>
        <p:spPr>
          <a:xfrm>
            <a:off x="457200" y="1055627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6" name="Google Shape;206;p27" descr="CPP_symbol_gray_transparent.png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6479342" y="977533"/>
            <a:ext cx="3213600" cy="32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 Light Blue">
  <p:cSld name="Section Right Light Blue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>
            <a:spLocks noGrp="1"/>
          </p:cNvSpPr>
          <p:nvPr>
            <p:ph type="ctrTitle"/>
          </p:nvPr>
        </p:nvSpPr>
        <p:spPr>
          <a:xfrm>
            <a:off x="6087766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1"/>
          </p:nvPr>
        </p:nvSpPr>
        <p:spPr>
          <a:xfrm>
            <a:off x="6087766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258322" y="47234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28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0559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8"/>
          <p:cNvCxnSpPr/>
          <p:nvPr/>
        </p:nvCxnSpPr>
        <p:spPr>
          <a:xfrm>
            <a:off x="6856833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8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/>
          <p:nvPr/>
        </p:nvSpPr>
        <p:spPr>
          <a:xfrm>
            <a:off x="0" y="2548891"/>
            <a:ext cx="9144000" cy="25947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9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111" y="4153714"/>
            <a:ext cx="2285700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/>
          <p:nvPr/>
        </p:nvSpPr>
        <p:spPr>
          <a:xfrm>
            <a:off x="0" y="2548891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457200" y="1531685"/>
            <a:ext cx="82296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2"/>
          </p:nvPr>
        </p:nvSpPr>
        <p:spPr>
          <a:xfrm>
            <a:off x="457200" y="3208428"/>
            <a:ext cx="82296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3"/>
          </p:nvPr>
        </p:nvSpPr>
        <p:spPr>
          <a:xfrm>
            <a:off x="457200" y="557619"/>
            <a:ext cx="82296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2 lines">
  <p:cSld name="Two column 2 line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65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7" name="Google Shape;227;p30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3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0" name="Google Shape;230;p30" descr="CPP_symbol_gray_transparent.png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6479342" y="977533"/>
            <a:ext cx="3213600" cy="32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>
            <a:spLocks noGrp="1"/>
          </p:cNvSpPr>
          <p:nvPr>
            <p:ph type="body" idx="2"/>
          </p:nvPr>
        </p:nvSpPr>
        <p:spPr>
          <a:xfrm>
            <a:off x="4633580" y="1200151"/>
            <a:ext cx="40533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with caption">
  <p:cSld name="Two column with caption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body" idx="1"/>
          </p:nvPr>
        </p:nvSpPr>
        <p:spPr>
          <a:xfrm>
            <a:off x="347670" y="3809790"/>
            <a:ext cx="3987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7" name="Google Shape;237;p31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31"/>
          <p:cNvCxnSpPr/>
          <p:nvPr/>
        </p:nvCxnSpPr>
        <p:spPr>
          <a:xfrm>
            <a:off x="457200" y="919487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31"/>
          <p:cNvSpPr txBox="1">
            <a:spLocks noGrp="1"/>
          </p:cNvSpPr>
          <p:nvPr>
            <p:ph type="body" idx="2"/>
          </p:nvPr>
        </p:nvSpPr>
        <p:spPr>
          <a:xfrm>
            <a:off x="4868999" y="3809790"/>
            <a:ext cx="3987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3"/>
          </p:nvPr>
        </p:nvSpPr>
        <p:spPr>
          <a:xfrm>
            <a:off x="136080" y="1224575"/>
            <a:ext cx="44112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4"/>
          </p:nvPr>
        </p:nvSpPr>
        <p:spPr>
          <a:xfrm>
            <a:off x="4671926" y="1224575"/>
            <a:ext cx="43821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with caption two line title">
  <p:cSld name="Two column with caption two line 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347670" y="3809790"/>
            <a:ext cx="3987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8" name="Google Shape;248;p32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32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32"/>
          <p:cNvSpPr txBox="1">
            <a:spLocks noGrp="1"/>
          </p:cNvSpPr>
          <p:nvPr>
            <p:ph type="body" idx="2"/>
          </p:nvPr>
        </p:nvSpPr>
        <p:spPr>
          <a:xfrm>
            <a:off x="4868999" y="3809790"/>
            <a:ext cx="39879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3"/>
          </p:nvPr>
        </p:nvSpPr>
        <p:spPr>
          <a:xfrm>
            <a:off x="136080" y="1224575"/>
            <a:ext cx="44112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4"/>
          </p:nvPr>
        </p:nvSpPr>
        <p:spPr>
          <a:xfrm>
            <a:off x="4671926" y="1224575"/>
            <a:ext cx="43821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k Green" type="title">
  <p:cSld name="TITLE">
    <p:bg>
      <p:bgPr>
        <a:solidFill>
          <a:schemeClr val="dk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p33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3"/>
          <p:cNvCxnSpPr/>
          <p:nvPr/>
        </p:nvCxnSpPr>
        <p:spPr>
          <a:xfrm>
            <a:off x="1598627" y="1768625"/>
            <a:ext cx="0" cy="1006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0" name="Google Shape;260;p33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600" cy="3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Green">
  <p:cSld name="Section Light Green">
    <p:bg>
      <p:bgPr>
        <a:solidFill>
          <a:schemeClr val="dk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Google Shape;265;p34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34"/>
          <p:cNvCxnSpPr/>
          <p:nvPr/>
        </p:nvCxnSpPr>
        <p:spPr>
          <a:xfrm>
            <a:off x="1598627" y="1768625"/>
            <a:ext cx="0" cy="1006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7" name="Google Shape;267;p34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600" cy="3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lue">
  <p:cSld name="Section Blue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4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483" cy="1006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4"/>
          <p:cNvCxnSpPr/>
          <p:nvPr/>
        </p:nvCxnSpPr>
        <p:spPr>
          <a:xfrm>
            <a:off x="1598627" y="1768625"/>
            <a:ext cx="0" cy="100648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4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576" cy="32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lue">
  <p:cSld name="Section Blue">
    <p:bg>
      <p:bgPr>
        <a:solidFill>
          <a:schemeClr val="accen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2" name="Google Shape;272;p35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35"/>
          <p:cNvCxnSpPr/>
          <p:nvPr/>
        </p:nvCxnSpPr>
        <p:spPr>
          <a:xfrm>
            <a:off x="1598627" y="1768625"/>
            <a:ext cx="0" cy="1006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4" name="Google Shape;274;p35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600" cy="3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range">
  <p:cSld name="Section Orange">
    <p:bg>
      <p:bgPr>
        <a:solidFill>
          <a:schemeClr val="accent3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p36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6"/>
          <p:cNvCxnSpPr/>
          <p:nvPr/>
        </p:nvCxnSpPr>
        <p:spPr>
          <a:xfrm>
            <a:off x="1598627" y="1768625"/>
            <a:ext cx="0" cy="1006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1" name="Google Shape;281;p36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600" cy="3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Blue">
  <p:cSld name="Section Light Blue">
    <p:bg>
      <p:bgPr>
        <a:solidFill>
          <a:schemeClr val="accent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6" name="Google Shape;286;p37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37"/>
          <p:cNvCxnSpPr/>
          <p:nvPr/>
        </p:nvCxnSpPr>
        <p:spPr>
          <a:xfrm>
            <a:off x="1598627" y="1768625"/>
            <a:ext cx="0" cy="1006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8" name="Google Shape;288;p37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600" cy="3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ay">
  <p:cSld name="Section Gray">
    <p:bg>
      <p:bgPr>
        <a:solidFill>
          <a:schemeClr val="accent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Google Shape;292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3" name="Google Shape;293;p38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38"/>
          <p:cNvCxnSpPr/>
          <p:nvPr/>
        </p:nvCxnSpPr>
        <p:spPr>
          <a:xfrm>
            <a:off x="1598627" y="1768625"/>
            <a:ext cx="0" cy="100650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5" name="Google Shape;295;p38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600" cy="32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 Green">
  <p:cSld name="Section Right Green"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9"/>
          <p:cNvSpPr txBox="1">
            <a:spLocks noGrp="1"/>
          </p:cNvSpPr>
          <p:nvPr>
            <p:ph type="ctrTitle"/>
          </p:nvPr>
        </p:nvSpPr>
        <p:spPr>
          <a:xfrm>
            <a:off x="6087766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ubTitle" idx="1"/>
          </p:nvPr>
        </p:nvSpPr>
        <p:spPr>
          <a:xfrm>
            <a:off x="6087766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sldNum" idx="12"/>
          </p:nvPr>
        </p:nvSpPr>
        <p:spPr>
          <a:xfrm>
            <a:off x="258322" y="47234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1" name="Google Shape;301;p39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0559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39"/>
          <p:cNvCxnSpPr/>
          <p:nvPr/>
        </p:nvCxnSpPr>
        <p:spPr>
          <a:xfrm>
            <a:off x="6856833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39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 Light Green">
  <p:cSld name="Section Right Light Green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0"/>
          <p:cNvSpPr txBox="1">
            <a:spLocks noGrp="1"/>
          </p:cNvSpPr>
          <p:nvPr>
            <p:ph type="ctrTitle"/>
          </p:nvPr>
        </p:nvSpPr>
        <p:spPr>
          <a:xfrm>
            <a:off x="6087766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subTitle" idx="1"/>
          </p:nvPr>
        </p:nvSpPr>
        <p:spPr>
          <a:xfrm>
            <a:off x="6087766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sldNum" idx="12"/>
          </p:nvPr>
        </p:nvSpPr>
        <p:spPr>
          <a:xfrm>
            <a:off x="258322" y="47234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40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0559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40"/>
          <p:cNvCxnSpPr/>
          <p:nvPr/>
        </p:nvCxnSpPr>
        <p:spPr>
          <a:xfrm>
            <a:off x="6856833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 Blue">
  <p:cSld name="Section Right Blue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1"/>
          <p:cNvSpPr txBox="1">
            <a:spLocks noGrp="1"/>
          </p:cNvSpPr>
          <p:nvPr>
            <p:ph type="ctrTitle"/>
          </p:nvPr>
        </p:nvSpPr>
        <p:spPr>
          <a:xfrm>
            <a:off x="6087766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41"/>
          <p:cNvSpPr txBox="1">
            <a:spLocks noGrp="1"/>
          </p:cNvSpPr>
          <p:nvPr>
            <p:ph type="subTitle" idx="1"/>
          </p:nvPr>
        </p:nvSpPr>
        <p:spPr>
          <a:xfrm>
            <a:off x="6087766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sldNum" idx="12"/>
          </p:nvPr>
        </p:nvSpPr>
        <p:spPr>
          <a:xfrm>
            <a:off x="258322" y="47234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7" name="Google Shape;317;p41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0559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41"/>
          <p:cNvCxnSpPr/>
          <p:nvPr/>
        </p:nvCxnSpPr>
        <p:spPr>
          <a:xfrm>
            <a:off x="6856833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" name="Google Shape;319;p41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Right Gray">
  <p:cSld name="Section Right Gray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/>
          <p:nvPr/>
        </p:nvSpPr>
        <p:spPr>
          <a:xfrm>
            <a:off x="5943600" y="0"/>
            <a:ext cx="32004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2"/>
          <p:cNvSpPr txBox="1">
            <a:spLocks noGrp="1"/>
          </p:cNvSpPr>
          <p:nvPr>
            <p:ph type="ctrTitle"/>
          </p:nvPr>
        </p:nvSpPr>
        <p:spPr>
          <a:xfrm>
            <a:off x="6087766" y="2860227"/>
            <a:ext cx="291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42"/>
          <p:cNvSpPr txBox="1">
            <a:spLocks noGrp="1"/>
          </p:cNvSpPr>
          <p:nvPr>
            <p:ph type="subTitle" idx="1"/>
          </p:nvPr>
        </p:nvSpPr>
        <p:spPr>
          <a:xfrm>
            <a:off x="6087766" y="3385938"/>
            <a:ext cx="2912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rgbClr val="88A48E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A48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42"/>
          <p:cNvSpPr txBox="1">
            <a:spLocks noGrp="1"/>
          </p:cNvSpPr>
          <p:nvPr>
            <p:ph type="sldNum" idx="12"/>
          </p:nvPr>
        </p:nvSpPr>
        <p:spPr>
          <a:xfrm>
            <a:off x="258322" y="472346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5" name="Google Shape;325;p42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0559" y="1241393"/>
            <a:ext cx="1006500" cy="100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42"/>
          <p:cNvCxnSpPr/>
          <p:nvPr/>
        </p:nvCxnSpPr>
        <p:spPr>
          <a:xfrm>
            <a:off x="6856833" y="2418852"/>
            <a:ext cx="1374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42"/>
          <p:cNvSpPr>
            <a:spLocks noGrp="1"/>
          </p:cNvSpPr>
          <p:nvPr>
            <p:ph type="pic" idx="2"/>
          </p:nvPr>
        </p:nvSpPr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742950" marR="0" lvl="1" indent="-28575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143000" marR="0" lvl="2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600200" marR="0" lvl="3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057400" marR="0" lvl="4" indent="-2286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s">
  <p:cSld name="Graph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43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3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3"/>
          <p:cNvSpPr txBox="1">
            <a:spLocks noGrp="1"/>
          </p:cNvSpPr>
          <p:nvPr>
            <p:ph type="title"/>
          </p:nvPr>
        </p:nvSpPr>
        <p:spPr>
          <a:xfrm>
            <a:off x="457201" y="399562"/>
            <a:ext cx="30084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1"/>
          </p:nvPr>
        </p:nvSpPr>
        <p:spPr>
          <a:xfrm>
            <a:off x="457201" y="1170153"/>
            <a:ext cx="3008400" cy="3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9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9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DF862C"/>
              </a:solidFill>
            </a:endParaRPr>
          </a:p>
        </p:txBody>
      </p:sp>
      <p:pic>
        <p:nvPicPr>
          <p:cNvPr id="335" name="Google Shape;33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0212" y="216927"/>
            <a:ext cx="5126700" cy="424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43"/>
          <p:cNvCxnSpPr/>
          <p:nvPr/>
        </p:nvCxnSpPr>
        <p:spPr>
          <a:xfrm>
            <a:off x="457200" y="1119133"/>
            <a:ext cx="30084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44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4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457200" y="3472019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2" name="Google Shape;342;p44"/>
          <p:cNvSpPr>
            <a:spLocks noGrp="1"/>
          </p:cNvSpPr>
          <p:nvPr>
            <p:ph type="pic" idx="2"/>
          </p:nvPr>
        </p:nvSpPr>
        <p:spPr>
          <a:xfrm>
            <a:off x="457199" y="331150"/>
            <a:ext cx="82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3" name="Google Shape;343;p44"/>
          <p:cNvSpPr txBox="1">
            <a:spLocks noGrp="1"/>
          </p:cNvSpPr>
          <p:nvPr>
            <p:ph type="body" idx="1"/>
          </p:nvPr>
        </p:nvSpPr>
        <p:spPr>
          <a:xfrm>
            <a:off x="457200" y="3947018"/>
            <a:ext cx="548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4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10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9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9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k Green">
  <p:cSld name="Section Dk Green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483" cy="1006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5"/>
          <p:cNvCxnSpPr/>
          <p:nvPr/>
        </p:nvCxnSpPr>
        <p:spPr>
          <a:xfrm>
            <a:off x="1598627" y="1768625"/>
            <a:ext cx="0" cy="100648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" name="Google Shape;40;p5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576" cy="32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4525" y="819150"/>
            <a:ext cx="5250000" cy="44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400" y="4776788"/>
            <a:ext cx="9144000" cy="3573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348" name="Google Shape;34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3725"/>
            <a:ext cx="9144000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5" descr="CPP_logo_final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4846638"/>
            <a:ext cx="990600" cy="2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5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0163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6767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title"/>
          </p:nvPr>
        </p:nvSpPr>
        <p:spPr>
          <a:xfrm>
            <a:off x="609600" y="129779"/>
            <a:ext cx="80772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E7837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4E783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2" name="Google Shape;352;p45"/>
          <p:cNvSpPr txBox="1">
            <a:spLocks noGrp="1"/>
          </p:cNvSpPr>
          <p:nvPr>
            <p:ph type="ftr" idx="11"/>
          </p:nvPr>
        </p:nvSpPr>
        <p:spPr>
          <a:xfrm>
            <a:off x="6705600" y="4857750"/>
            <a:ext cx="1981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45"/>
          <p:cNvSpPr txBox="1">
            <a:spLocks noGrp="1"/>
          </p:cNvSpPr>
          <p:nvPr>
            <p:ph type="sldNum" idx="12"/>
          </p:nvPr>
        </p:nvSpPr>
        <p:spPr>
          <a:xfrm>
            <a:off x="8458200" y="4857750"/>
            <a:ext cx="533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Bullet Slide">
  <p:cSld name="Standard Bullet Slid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811713"/>
            <a:ext cx="9144000" cy="3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3725"/>
            <a:ext cx="9144000" cy="2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6"/>
          <p:cNvSpPr txBox="1">
            <a:spLocks noGrp="1"/>
          </p:cNvSpPr>
          <p:nvPr>
            <p:ph type="body" idx="1"/>
          </p:nvPr>
        </p:nvSpPr>
        <p:spPr>
          <a:xfrm>
            <a:off x="304800" y="1276350"/>
            <a:ext cx="80163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6767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609600" y="129779"/>
            <a:ext cx="80772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E7837"/>
              </a:buClr>
              <a:buSzPts val="1400"/>
              <a:buFont typeface="Oxygen"/>
              <a:buNone/>
              <a:defRPr sz="2800" b="1" i="0" u="none" strike="noStrike" cap="none">
                <a:solidFill>
                  <a:srgbClr val="4E783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9" name="Google Shape;359;p46"/>
          <p:cNvSpPr txBox="1">
            <a:spLocks noGrp="1"/>
          </p:cNvSpPr>
          <p:nvPr>
            <p:ph type="ftr" idx="11"/>
          </p:nvPr>
        </p:nvSpPr>
        <p:spPr>
          <a:xfrm>
            <a:off x="4267200" y="4868862"/>
            <a:ext cx="4038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46"/>
          <p:cNvSpPr txBox="1">
            <a:spLocks noGrp="1"/>
          </p:cNvSpPr>
          <p:nvPr>
            <p:ph type="sldNum" idx="12"/>
          </p:nvPr>
        </p:nvSpPr>
        <p:spPr>
          <a:xfrm>
            <a:off x="8305800" y="4857750"/>
            <a:ext cx="685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|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1" name="Google Shape;361;p46" descr="CPP_logo_biggerPsych3_TextToPaths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855464"/>
            <a:ext cx="1155600" cy="2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625" y="666750"/>
            <a:ext cx="4981500" cy="42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: 2 line title">
  <p:cSld name="Bullet slide: 2 line title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811713"/>
            <a:ext cx="9144000" cy="3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5350"/>
            <a:ext cx="9144000" cy="2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0163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6767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609600" y="129779"/>
            <a:ext cx="8077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E7837"/>
              </a:buClr>
              <a:buSzPts val="1400"/>
              <a:buFont typeface="Oxygen"/>
              <a:buNone/>
              <a:defRPr sz="2800" b="1" i="0" u="none" strike="noStrike" cap="none">
                <a:solidFill>
                  <a:srgbClr val="4E7837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8" name="Google Shape;368;p47" descr="CPP_logo_biggerPsych3_TextToPaths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855464"/>
            <a:ext cx="1155600" cy="2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 txBox="1">
            <a:spLocks noGrp="1"/>
          </p:cNvSpPr>
          <p:nvPr>
            <p:ph type="ftr" idx="11"/>
          </p:nvPr>
        </p:nvSpPr>
        <p:spPr>
          <a:xfrm>
            <a:off x="4267200" y="4868862"/>
            <a:ext cx="4038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47"/>
          <p:cNvSpPr txBox="1">
            <a:spLocks noGrp="1"/>
          </p:cNvSpPr>
          <p:nvPr>
            <p:ph type="sldNum" idx="12"/>
          </p:nvPr>
        </p:nvSpPr>
        <p:spPr>
          <a:xfrm>
            <a:off x="8305800" y="4857750"/>
            <a:ext cx="685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|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1" name="Google Shape;371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625" y="666750"/>
            <a:ext cx="4981500" cy="42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 Text">
  <p:cSld name="1_1 column 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811713"/>
            <a:ext cx="9144000" cy="3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3725"/>
            <a:ext cx="9144000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8" descr="CPP_logo_final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4892675"/>
            <a:ext cx="990600" cy="2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8"/>
          <p:cNvSpPr txBox="1">
            <a:spLocks noGrp="1"/>
          </p:cNvSpPr>
          <p:nvPr>
            <p:ph type="body" idx="1"/>
          </p:nvPr>
        </p:nvSpPr>
        <p:spPr>
          <a:xfrm>
            <a:off x="609600" y="1177294"/>
            <a:ext cx="799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rgbClr val="994C00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rgbClr val="994C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48"/>
          <p:cNvSpPr txBox="1">
            <a:spLocks noGrp="1"/>
          </p:cNvSpPr>
          <p:nvPr>
            <p:ph type="title"/>
          </p:nvPr>
        </p:nvSpPr>
        <p:spPr>
          <a:xfrm>
            <a:off x="609600" y="129779"/>
            <a:ext cx="80772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8" name="Google Shape;378;p48"/>
          <p:cNvSpPr txBox="1">
            <a:spLocks noGrp="1"/>
          </p:cNvSpPr>
          <p:nvPr>
            <p:ph type="ftr" idx="11"/>
          </p:nvPr>
        </p:nvSpPr>
        <p:spPr>
          <a:xfrm>
            <a:off x="6705600" y="4857750"/>
            <a:ext cx="19812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48"/>
          <p:cNvSpPr txBox="1">
            <a:spLocks noGrp="1"/>
          </p:cNvSpPr>
          <p:nvPr>
            <p:ph type="sldNum" idx="12"/>
          </p:nvPr>
        </p:nvSpPr>
        <p:spPr>
          <a:xfrm>
            <a:off x="8458200" y="4857750"/>
            <a:ext cx="533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Green">
  <p:cSld name="Section Light Green">
    <p:bg>
      <p:bgPr>
        <a:solidFill>
          <a:schemeClr val="dk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6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483" cy="1006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6"/>
          <p:cNvCxnSpPr/>
          <p:nvPr/>
        </p:nvCxnSpPr>
        <p:spPr>
          <a:xfrm>
            <a:off x="1598627" y="1768625"/>
            <a:ext cx="0" cy="100648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6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576" cy="32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range">
  <p:cSld name="Section Orange">
    <p:bg>
      <p:bgPr>
        <a:solidFill>
          <a:schemeClr val="accent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7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483" cy="1006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7"/>
          <p:cNvCxnSpPr/>
          <p:nvPr/>
        </p:nvCxnSpPr>
        <p:spPr>
          <a:xfrm>
            <a:off x="1598627" y="1768625"/>
            <a:ext cx="0" cy="100648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4" name="Google Shape;54;p7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576" cy="32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Blue">
  <p:cSld name="Section Light Blue">
    <p:bg>
      <p:bgPr>
        <a:solidFill>
          <a:schemeClr val="accen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828800" marR="0" lvl="4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8" descr="CPP_symbol_white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514" y="1740522"/>
            <a:ext cx="1006483" cy="1006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8"/>
          <p:cNvCxnSpPr/>
          <p:nvPr/>
        </p:nvCxnSpPr>
        <p:spPr>
          <a:xfrm>
            <a:off x="1598627" y="1768625"/>
            <a:ext cx="0" cy="1006483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8" descr="CPP_symbol_white_transparent.png"/>
          <p:cNvPicPr preferRelativeResize="0"/>
          <p:nvPr/>
        </p:nvPicPr>
        <p:blipFill rotWithShape="1">
          <a:blip r:embed="rId2">
            <a:alphaModFix amt="16000"/>
          </a:blip>
          <a:srcRect/>
          <a:stretch/>
        </p:blipFill>
        <p:spPr>
          <a:xfrm>
            <a:off x="6457446" y="930462"/>
            <a:ext cx="3282576" cy="328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no mark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0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0"/>
          <p:cNvCxnSpPr/>
          <p:nvPr/>
        </p:nvCxnSpPr>
        <p:spPr>
          <a:xfrm>
            <a:off x="457200" y="91329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Bullet">
  <p:cSld name="Standard Bulle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4644936"/>
            <a:ext cx="9144000" cy="49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11" descr="CPP_logo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738574"/>
            <a:ext cx="1153200" cy="3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/>
          <p:nvPr/>
        </p:nvSpPr>
        <p:spPr>
          <a:xfrm>
            <a:off x="0" y="4650450"/>
            <a:ext cx="9144000" cy="4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457200" y="913290"/>
            <a:ext cx="8229600" cy="0"/>
          </a:xfrm>
          <a:prstGeom prst="straightConnector1">
            <a:avLst/>
          </a:prstGeom>
          <a:noFill/>
          <a:ln w="9525" cap="flat" cmpd="sng">
            <a:solidFill>
              <a:srgbClr val="00713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2" name="Google Shape;82;p11" descr="CPP_symbol_gray_transparent.png"/>
          <p:cNvPicPr preferRelativeResize="0"/>
          <p:nvPr/>
        </p:nvPicPr>
        <p:blipFill rotWithShape="1">
          <a:blip r:embed="rId3">
            <a:alphaModFix amt="9000"/>
          </a:blip>
          <a:srcRect/>
          <a:stretch/>
        </p:blipFill>
        <p:spPr>
          <a:xfrm>
            <a:off x="6479342" y="977533"/>
            <a:ext cx="3213600" cy="32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>
            <a:spLocks noGrp="1"/>
          </p:cNvSpPr>
          <p:nvPr>
            <p:ph type="body" idx="1"/>
          </p:nvPr>
        </p:nvSpPr>
        <p:spPr>
          <a:xfrm>
            <a:off x="442250" y="715618"/>
            <a:ext cx="8229600" cy="137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Haruv on the Couch- Reflection or direction your role in supervision</a:t>
            </a:r>
            <a:endParaRPr sz="36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6" name="Google Shape;386;p49"/>
          <p:cNvSpPr txBox="1">
            <a:spLocks noGrp="1"/>
          </p:cNvSpPr>
          <p:nvPr>
            <p:ph type="body" idx="2"/>
          </p:nvPr>
        </p:nvSpPr>
        <p:spPr>
          <a:xfrm>
            <a:off x="457200" y="3208428"/>
            <a:ext cx="8229600" cy="801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lang="en-US" sz="2400" dirty="0"/>
              <a:t>Lili Gray, LCSW, RYT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Grist for the Mill</a:t>
            </a:r>
            <a:endParaRPr dirty="0"/>
          </a:p>
        </p:txBody>
      </p:sp>
      <p:sp>
        <p:nvSpPr>
          <p:cNvPr id="621" name="Google Shape;621;p6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Reflection requires </a:t>
            </a:r>
            <a:r>
              <a:rPr lang="en-US" sz="1800" b="1" dirty="0"/>
              <a:t>content</a:t>
            </a:r>
            <a:r>
              <a:rPr lang="en-US" sz="1800" dirty="0"/>
              <a:t> to reflect on	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1800" dirty="0"/>
          </a:p>
          <a:p>
            <a:pPr marL="914400" lvl="0" indent="-3683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What are we reflecting about?</a:t>
            </a:r>
          </a:p>
          <a:p>
            <a:pPr marL="5461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18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What if a therapist doesn't know ‘how to do’ the model</a:t>
            </a:r>
          </a:p>
          <a:p>
            <a:pPr marL="5461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18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What if a therapist is new to the field?</a:t>
            </a:r>
          </a:p>
          <a:p>
            <a:pPr marL="5461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1800" dirty="0"/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How do we decide when to reflect and when to direct/teach?</a:t>
            </a:r>
            <a:endParaRPr sz="1800" dirty="0"/>
          </a:p>
        </p:txBody>
      </p:sp>
      <p:sp>
        <p:nvSpPr>
          <p:cNvPr id="622" name="Google Shape;622;p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D5AC-230E-F84F-82C1-11F06C0D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Grist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FAF96-0D2E-354D-BF44-8079F1B0B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Do they have core therapeutic/model competencies? How have you co-evaluated this? What is their sense of what needs to grow?</a:t>
            </a:r>
          </a:p>
          <a:p>
            <a:r>
              <a:rPr lang="en-US" sz="1800" dirty="0"/>
              <a:t>What is happening with procedural fidelity?</a:t>
            </a:r>
          </a:p>
          <a:p>
            <a:pPr lvl="1"/>
            <a:r>
              <a:rPr lang="en-US" sz="1800" dirty="0"/>
              <a:t>(do we need to reflect –explore-plan for change/growth?)</a:t>
            </a:r>
          </a:p>
          <a:p>
            <a:r>
              <a:rPr lang="en-US" sz="1800" dirty="0"/>
              <a:t>How do they assess the client? Personal opinion? Professional perspective taking? Their own family life?</a:t>
            </a:r>
          </a:p>
          <a:p>
            <a:r>
              <a:rPr lang="en-US" sz="1800" dirty="0"/>
              <a:t>How do they screen for trauma and if not at all can we reflect-explore-plan for change?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06DF-2456-FD4C-A4AB-8D613A1CD8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FB8A-5B60-5846-9062-761537B5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BBF1E-BE76-614E-BFE2-B9BC6620E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SzPts val="1820"/>
            </a:pPr>
            <a:r>
              <a:rPr lang="en-US" sz="1820" dirty="0"/>
              <a:t>Mentor in foundational knowledge and competencies (</a:t>
            </a:r>
            <a:r>
              <a:rPr lang="en-US" sz="1820" dirty="0" err="1"/>
              <a:t>ie</a:t>
            </a:r>
            <a:r>
              <a:rPr lang="en-US" sz="1820" dirty="0"/>
              <a:t> in CPP)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20" dirty="0"/>
              <a:t>Child development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20" dirty="0"/>
              <a:t>Play skills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20" dirty="0"/>
              <a:t>Understanding caregivers</a:t>
            </a:r>
            <a:endParaRPr lang="en-US" dirty="0"/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20" dirty="0"/>
              <a:t>Caregiver mental illness</a:t>
            </a:r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20" dirty="0"/>
              <a:t>Assessing for trauma</a:t>
            </a:r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20" dirty="0"/>
              <a:t>Clinical case management- navigating complex systems of care</a:t>
            </a:r>
          </a:p>
          <a:p>
            <a:pPr marL="742950" lvl="1" indent="-285750">
              <a:spcBef>
                <a:spcPts val="0"/>
              </a:spcBef>
              <a:buSzPts val="1820"/>
            </a:pPr>
            <a:r>
              <a:rPr lang="en-US" sz="1800" dirty="0"/>
              <a:t>Focus on developing staff’s capacity to provide CPP with fidelity to model </a:t>
            </a:r>
          </a:p>
          <a:p>
            <a:pPr marL="342900" lvl="0" indent="-342900">
              <a:spcBef>
                <a:spcPts val="0"/>
              </a:spcBef>
              <a:buSzPts val="1820"/>
            </a:pPr>
            <a:r>
              <a:rPr lang="en-US" sz="1820" dirty="0"/>
              <a:t>Professional Development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3C1C7-205D-4948-AEFB-32A8B13EF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4716-6EC0-0945-BBBA-597E4373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to Mill?	(Reflect)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D2982-B18F-CB45-A438-EC4DC2029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379"/>
            <a:ext cx="8229600" cy="3506472"/>
          </a:xfrm>
        </p:spPr>
        <p:txBody>
          <a:bodyPr/>
          <a:lstStyle/>
          <a:p>
            <a:r>
              <a:rPr lang="en-US" dirty="0"/>
              <a:t>Therapist awareness of </a:t>
            </a:r>
          </a:p>
          <a:p>
            <a:pPr lvl="1"/>
            <a:r>
              <a:rPr lang="en-US" dirty="0"/>
              <a:t>Cultural bias</a:t>
            </a:r>
          </a:p>
          <a:p>
            <a:pPr lvl="1"/>
            <a:r>
              <a:rPr lang="en-US" dirty="0"/>
              <a:t>Appropriate use of supervision to process emotional reactions, consider alternative perspectives, seek new knowledge and skills </a:t>
            </a:r>
          </a:p>
          <a:p>
            <a:pPr lvl="1"/>
            <a:r>
              <a:rPr lang="en-US" dirty="0"/>
              <a:t>How difficult is the family or the trauma history</a:t>
            </a:r>
          </a:p>
          <a:p>
            <a:pPr marL="546100" lvl="1" indent="0">
              <a:buNone/>
            </a:pPr>
            <a:r>
              <a:rPr lang="en-US" dirty="0"/>
              <a:t>	 (reflective practice fidelity)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F00D-8CA8-F74A-8B1A-E4627901F0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9F9B-ECB4-3F49-A55C-2FA876C4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principals of Reflection/Milling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0BF05-CDDC-FD4A-A290-68773325A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Reflection is a lifelong developmental process</a:t>
            </a:r>
          </a:p>
          <a:p>
            <a:pPr lvl="1"/>
            <a:r>
              <a:rPr lang="en-US" sz="1600" dirty="0"/>
              <a:t>influenced by the past, the present and how we each process information</a:t>
            </a:r>
          </a:p>
          <a:p>
            <a:r>
              <a:rPr lang="en-US" sz="1600" dirty="0"/>
              <a:t>Reflections occurs in a relationship that is co-created over time</a:t>
            </a:r>
          </a:p>
          <a:p>
            <a:pPr lvl="1"/>
            <a:r>
              <a:rPr lang="en-US" sz="1600" dirty="0"/>
              <a:t>Safety, exploration of dynamics, holding space to co-carry</a:t>
            </a:r>
          </a:p>
          <a:p>
            <a:r>
              <a:rPr lang="en-US" sz="1600" dirty="0"/>
              <a:t>Requires slow and intentional stepping back</a:t>
            </a:r>
          </a:p>
          <a:p>
            <a:pPr lvl="1"/>
            <a:r>
              <a:rPr lang="en-US" sz="1600" dirty="0"/>
              <a:t>The devil is in the details, multiple perspectives, reexperiencing reactions</a:t>
            </a:r>
          </a:p>
          <a:p>
            <a:r>
              <a:rPr lang="en-US" sz="1600" dirty="0"/>
              <a:t>Feelings matter</a:t>
            </a:r>
          </a:p>
          <a:p>
            <a:pPr lvl="1"/>
            <a:r>
              <a:rPr lang="en-US" sz="1600" dirty="0"/>
              <a:t>Relationships bring up feelings</a:t>
            </a:r>
          </a:p>
          <a:p>
            <a:r>
              <a:rPr lang="en-US" sz="1600" dirty="0"/>
              <a:t>Parallel process is intentionally explored </a:t>
            </a:r>
          </a:p>
          <a:p>
            <a:pPr marL="88900" indent="0">
              <a:buNone/>
            </a:pPr>
            <a:r>
              <a:rPr lang="en-US" sz="1600" dirty="0"/>
              <a:t>	</a:t>
            </a:r>
            <a:r>
              <a:rPr lang="en-US" sz="1200" dirty="0"/>
              <a:t>			(adapted from The Reflective Supervision/Consultation Collaborative Region X Innovation Grant Washington Association for IMH)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67B7F-F9C9-6841-8E47-DCD35228C4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2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Some Objectives for Supervision</a:t>
            </a:r>
            <a:endParaRPr sz="2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67"/>
          <p:cNvSpPr txBox="1">
            <a:spLocks noGrp="1"/>
          </p:cNvSpPr>
          <p:nvPr>
            <p:ph type="body" idx="1"/>
          </p:nvPr>
        </p:nvSpPr>
        <p:spPr>
          <a:xfrm>
            <a:off x="457200" y="934229"/>
            <a:ext cx="8229600" cy="3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Learn to manage vicarious trauma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Have a space to think about our role and the limits of what we can do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Think about </a:t>
            </a:r>
            <a:r>
              <a:rPr lang="en-US" sz="1820" dirty="0"/>
              <a:t>model</a:t>
            </a: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-specific interventions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Integrate a diversity-informed lens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Get support in coordinating care and navigating systems issues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Understand and directly address trauma when appropriate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dirty="0"/>
              <a:t>Identify practice aspects they feels are challenging for them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dirty="0"/>
              <a:t>Distinguish between reflective, administrative, and clinical supervision and discern which is needed when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dirty="0"/>
              <a:t>Communicate support needs to the supervisor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r>
              <a:rPr lang="en-US" sz="1820" dirty="0"/>
              <a:t>Identify and plan for professional development needs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20"/>
              <a:buFont typeface="Arial"/>
              <a:buChar char="•"/>
            </a:pPr>
            <a:endParaRPr dirty="0"/>
          </a:p>
          <a:p>
            <a:pPr marL="742950" marR="0" lvl="1" indent="-1879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40"/>
              <a:buFont typeface="Arial"/>
              <a:buNone/>
            </a:pPr>
            <a:endParaRPr lang="en-US" sz="154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0" name="Google Shape;630;p67"/>
          <p:cNvSpPr txBox="1"/>
          <p:nvPr/>
        </p:nvSpPr>
        <p:spPr>
          <a:xfrm>
            <a:off x="4138908" y="4767263"/>
            <a:ext cx="4038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9A590"/>
                </a:solidFill>
                <a:latin typeface="Raleway"/>
                <a:ea typeface="Raleway"/>
                <a:cs typeface="Raleway"/>
                <a:sym typeface="Raleway"/>
              </a:rPr>
              <a:t>Ghosh Ippen, Van Horn, Lieberman, 2016</a:t>
            </a:r>
            <a:endParaRPr sz="1200" dirty="0">
              <a:solidFill>
                <a:srgbClr val="89A59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1" name="Google Shape;631;p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fld id="{00000000-1234-1234-1234-123412341234}" type="slidenum">
              <a:rPr lang="en-US"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15</a:t>
            </a:fld>
            <a:r>
              <a:rPr lang="en-US" sz="1200" dirty="0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rPr>
              <a:t>✪</a:t>
            </a:r>
            <a:endParaRPr sz="1200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Grist and/or Mill – it depends</a:t>
            </a:r>
            <a:endParaRPr dirty="0"/>
          </a:p>
        </p:txBody>
      </p:sp>
      <p:sp>
        <p:nvSpPr>
          <p:cNvPr id="638" name="Google Shape;638;p6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Parallel process with the work </a:t>
            </a:r>
            <a:endParaRPr sz="18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	fidelity tools from a model</a:t>
            </a:r>
            <a:endParaRPr sz="18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Depends on the phase of treatment you’re in</a:t>
            </a:r>
            <a:endParaRPr sz="18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Depends on where the worker is in professional development</a:t>
            </a:r>
            <a:endParaRPr sz="18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Ports of Entry in the case and in your supervisory relationship</a:t>
            </a:r>
            <a:endParaRPr sz="18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Everyone’s level of regulation (don’t intervene when we’re not regulated)</a:t>
            </a:r>
            <a:endParaRPr sz="1800"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1800" dirty="0"/>
              <a:t>Your history together in this case</a:t>
            </a:r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39" name="Google Shape;639;p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Ports of Entry for feedback </a:t>
            </a:r>
            <a:endParaRPr dirty="0"/>
          </a:p>
        </p:txBody>
      </p:sp>
      <p:sp>
        <p:nvSpPr>
          <p:cNvPr id="662" name="Google Shape;662;p7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emotional reactions to the work </a:t>
            </a:r>
            <a:endParaRPr sz="18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1800" dirty="0"/>
              <a:t>intense anger at system/hopelessness/physical symptoms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taking a different perspective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maintaining fidelity to the model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capacity for reflection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monitoring and building skills</a:t>
            </a: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diversity tenents</a:t>
            </a:r>
            <a:endParaRPr sz="18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1800" dirty="0"/>
              <a:t>what do you do when a worker has ‘big feelings’ around diversity issues</a:t>
            </a:r>
            <a:endParaRPr sz="1800" dirty="0"/>
          </a:p>
        </p:txBody>
      </p:sp>
      <p:sp>
        <p:nvSpPr>
          <p:cNvPr id="663" name="Google Shape;663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Reflective Supervision</a:t>
            </a:r>
            <a:endParaRPr sz="2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p7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65700" cy="3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Attends to therapist’s emotional responses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sz="20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Attends to therapist’s rescue and other fantasies (being a better mother)</a:t>
            </a:r>
            <a:endParaRPr dirty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sz="20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Supervisory space functions as an “observing ego” for the therapeutic work</a:t>
            </a:r>
            <a:endParaRPr dirty="0"/>
          </a:p>
        </p:txBody>
      </p:sp>
      <p:sp>
        <p:nvSpPr>
          <p:cNvPr id="670" name="Google Shape;670;p72"/>
          <p:cNvSpPr/>
          <p:nvPr/>
        </p:nvSpPr>
        <p:spPr>
          <a:xfrm>
            <a:off x="4479925" y="2286000"/>
            <a:ext cx="184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i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1" name="Google Shape;671;p72"/>
          <p:cNvSpPr txBox="1"/>
          <p:nvPr/>
        </p:nvSpPr>
        <p:spPr>
          <a:xfrm>
            <a:off x="4138908" y="4767263"/>
            <a:ext cx="4038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9A590"/>
                </a:solidFill>
                <a:latin typeface="Raleway"/>
                <a:ea typeface="Raleway"/>
                <a:cs typeface="Raleway"/>
                <a:sym typeface="Raleway"/>
              </a:rPr>
              <a:t>Ghosh Ippen, Van Horn, Lieberman, 2016</a:t>
            </a:r>
            <a:endParaRPr sz="1200" dirty="0">
              <a:solidFill>
                <a:srgbClr val="89A59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2" name="Google Shape;672;p7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fld id="{00000000-1234-1234-1234-123412341234}" type="slidenum">
              <a:rPr lang="en-US"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18</a:t>
            </a:fld>
            <a:r>
              <a:rPr lang="en-US" sz="1200" dirty="0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rPr>
              <a:t>✪</a:t>
            </a:r>
            <a:endParaRPr sz="1200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3" name="Google Shape;673;p72"/>
          <p:cNvSpPr txBox="1"/>
          <p:nvPr/>
        </p:nvSpPr>
        <p:spPr>
          <a:xfrm>
            <a:off x="1528637" y="4207171"/>
            <a:ext cx="3884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(Van Horn &amp; Lieberman, 2010)</a:t>
            </a:r>
            <a:endParaRPr sz="1400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4" name="Google Shape;674;p72" descr="PeopleSitting_Shade.t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1361" r="1361"/>
          <a:stretch/>
        </p:blipFill>
        <p:spPr>
          <a:xfrm>
            <a:off x="4524100" y="1200151"/>
            <a:ext cx="4053300" cy="32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Grist or Mill</a:t>
            </a:r>
            <a:endParaRPr dirty="0"/>
          </a:p>
        </p:txBody>
      </p:sp>
      <p:sp>
        <p:nvSpPr>
          <p:cNvPr id="646" name="Google Shape;646;p6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dirty="0"/>
              <a:t>self reflection moment</a:t>
            </a: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dirty="0"/>
              <a:t>	do you tend toward Grist (teaching/directing)</a:t>
            </a: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dirty="0"/>
              <a:t>	do you tend toward Mill (reflection)</a:t>
            </a:r>
            <a:endParaRPr dirty="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 dirty="0"/>
              <a:t>	what is your preference and why?</a:t>
            </a:r>
            <a:endParaRPr dirty="0"/>
          </a:p>
        </p:txBody>
      </p:sp>
      <p:sp>
        <p:nvSpPr>
          <p:cNvPr id="647" name="Google Shape;647;p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3F2-91DC-8444-8EEC-20CB2256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B657E-6161-0E4A-8D48-CC41D9736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a time in supervision where you felt understood- and maybe even challenged</a:t>
            </a:r>
          </a:p>
          <a:p>
            <a:r>
              <a:rPr lang="en-US" dirty="0"/>
              <a:t>Can you think of a supervisor who helped you grow? Maybe it wasn’t always ‘fun’ but you grew?</a:t>
            </a:r>
          </a:p>
          <a:p>
            <a:r>
              <a:rPr lang="en-US" dirty="0"/>
              <a:t>Can you think of a supervision that just didn’t grow you as a professional? What was the problem? What did you bring to that?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880FC-0693-8C49-8A19-6054FFA546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Case Vignettes:  </a:t>
            </a:r>
            <a:endParaRPr dirty="0"/>
          </a:p>
        </p:txBody>
      </p:sp>
      <p:sp>
        <p:nvSpPr>
          <p:cNvPr id="654" name="Google Shape;654;p7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n-US" sz="2000" dirty="0"/>
              <a:t> -How does hearing this vignette make you feel?</a:t>
            </a:r>
          </a:p>
          <a:p>
            <a:pPr marL="88900" indent="0">
              <a:buNone/>
            </a:pPr>
            <a:endParaRPr lang="en-US" sz="2000" dirty="0"/>
          </a:p>
          <a:p>
            <a:pPr marL="88900" indent="0">
              <a:buNone/>
            </a:pPr>
            <a:r>
              <a:rPr lang="en-US" sz="2000" dirty="0"/>
              <a:t>-What are the potential challenges for supervision?</a:t>
            </a:r>
          </a:p>
          <a:p>
            <a:pPr marL="88900" indent="0">
              <a:buNone/>
            </a:pPr>
            <a:endParaRPr lang="en-US" sz="2000" dirty="0"/>
          </a:p>
          <a:p>
            <a:pPr marL="88900" indent="0">
              <a:buNone/>
            </a:pPr>
            <a:r>
              <a:rPr lang="en-US" sz="2000" dirty="0"/>
              <a:t>-How do you plan to give feedback?</a:t>
            </a:r>
          </a:p>
          <a:p>
            <a:pPr marL="88900" indent="0">
              <a:buNone/>
            </a:pPr>
            <a:endParaRPr lang="en-US" sz="2000" dirty="0"/>
          </a:p>
          <a:p>
            <a:pPr marL="88900" indent="0">
              <a:buNone/>
            </a:pPr>
            <a:r>
              <a:rPr lang="en-US" sz="2000" dirty="0"/>
              <a:t>-How are you creating a safe space?</a:t>
            </a:r>
          </a:p>
          <a:p>
            <a:pPr marL="88900" indent="0">
              <a:buNone/>
            </a:pPr>
            <a:endParaRPr lang="en-US" sz="2000" dirty="0"/>
          </a:p>
          <a:p>
            <a:pPr marL="88900" indent="0">
              <a:buNone/>
            </a:pPr>
            <a:r>
              <a:rPr lang="en-US" sz="2000" dirty="0"/>
              <a:t>-What skills/competencies are you teaching?</a:t>
            </a:r>
          </a:p>
        </p:txBody>
      </p:sp>
      <p:sp>
        <p:nvSpPr>
          <p:cNvPr id="655" name="Google Shape;655;p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472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5"/>
          <p:cNvSpPr txBox="1">
            <a:spLocks noGrp="1"/>
          </p:cNvSpPr>
          <p:nvPr>
            <p:ph type="ctrTitle"/>
          </p:nvPr>
        </p:nvSpPr>
        <p:spPr>
          <a:xfrm>
            <a:off x="1798460" y="1819008"/>
            <a:ext cx="7772400" cy="4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Grist or Mill?</a:t>
            </a:r>
            <a:endParaRPr dirty="0"/>
          </a:p>
        </p:txBody>
      </p:sp>
      <p:sp>
        <p:nvSpPr>
          <p:cNvPr id="704" name="Google Shape;704;p75"/>
          <p:cNvSpPr txBox="1">
            <a:spLocks noGrp="1"/>
          </p:cNvSpPr>
          <p:nvPr>
            <p:ph type="subTitle" idx="1"/>
          </p:nvPr>
        </p:nvSpPr>
        <p:spPr>
          <a:xfrm>
            <a:off x="1798460" y="2344719"/>
            <a:ext cx="64008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Ah Ha moments?</a:t>
            </a:r>
            <a:endParaRPr dirty="0"/>
          </a:p>
        </p:txBody>
      </p:sp>
      <p:sp>
        <p:nvSpPr>
          <p:cNvPr id="705" name="Google Shape;705;p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Thoughts</a:t>
            </a:r>
            <a:endParaRPr sz="2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50"/>
          <p:cNvSpPr txBox="1">
            <a:spLocks noGrp="1"/>
          </p:cNvSpPr>
          <p:nvPr>
            <p:ph type="body" idx="1"/>
          </p:nvPr>
        </p:nvSpPr>
        <p:spPr>
          <a:xfrm>
            <a:off x="558329" y="997803"/>
            <a:ext cx="8128471" cy="350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endParaRPr sz="1900" dirty="0"/>
          </a:p>
          <a:p>
            <a:pPr marL="0" marR="0" lvl="0" indent="0" algn="l" rtl="0">
              <a:spcBef>
                <a:spcPts val="380"/>
              </a:spcBef>
              <a:spcAft>
                <a:spcPts val="0"/>
              </a:spcAft>
              <a:buClr>
                <a:schemeClr val="accent6"/>
              </a:buClr>
              <a:buSzPts val="1900"/>
              <a:buNone/>
            </a:pPr>
            <a:endParaRPr sz="19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Char char="•"/>
            </a:pPr>
            <a:r>
              <a:rPr lang="en-US" sz="1900" dirty="0"/>
              <a:t>Roles and responsibilities of a supervisor?</a:t>
            </a:r>
          </a:p>
          <a:p>
            <a:pPr marL="342900" marR="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Char char="•"/>
            </a:pPr>
            <a:r>
              <a:rPr lang="en-US" sz="1900" dirty="0"/>
              <a:t>What is clinical supervision?</a:t>
            </a:r>
          </a:p>
          <a:p>
            <a:pPr marL="342900" marR="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Char char="•"/>
            </a:pPr>
            <a:r>
              <a:rPr lang="en-US" sz="1900" dirty="0"/>
              <a:t>What is administrative supervision? </a:t>
            </a:r>
          </a:p>
          <a:p>
            <a:pPr marL="342900" marR="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Char char="•"/>
            </a:pPr>
            <a:r>
              <a:rPr lang="en-US" sz="1900" dirty="0"/>
              <a:t>What is reflective supervision?</a:t>
            </a:r>
          </a:p>
          <a:p>
            <a:pPr marL="342900" marR="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Arial"/>
              <a:buChar char="•"/>
            </a:pPr>
            <a:r>
              <a:rPr lang="en-US" sz="1900" dirty="0"/>
              <a:t>Is all clinical supervision reflective?</a:t>
            </a:r>
          </a:p>
        </p:txBody>
      </p:sp>
      <p:sp>
        <p:nvSpPr>
          <p:cNvPr id="395" name="Google Shape;395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3</a:t>
            </a:fld>
            <a:r>
              <a:rPr lang="en-US" sz="1200" b="0" i="0" u="none" strike="noStrike" cap="none" dirty="0">
                <a:solidFill>
                  <a:srgbClr val="88A48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endParaRPr sz="1200" b="0" i="0" u="none" strike="noStrike" cap="none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8"/>
          <p:cNvSpPr txBox="1">
            <a:spLocks noGrp="1"/>
          </p:cNvSpPr>
          <p:nvPr>
            <p:ph type="title"/>
          </p:nvPr>
        </p:nvSpPr>
        <p:spPr>
          <a:xfrm>
            <a:off x="457200" y="102393"/>
            <a:ext cx="8229600" cy="109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sz="2000" dirty="0"/>
              <a:t>Roles/Responsibilities  of a Supervisor (not  in order of importance)</a:t>
            </a:r>
            <a:endParaRPr sz="2000" b="0" i="0" u="none" strike="noStrike" cap="none" dirty="0">
              <a:solidFill>
                <a:schemeClr val="dk1"/>
              </a:solidFill>
              <a:sym typeface="Montserrat"/>
            </a:endParaRPr>
          </a:p>
        </p:txBody>
      </p:sp>
      <p:sp>
        <p:nvSpPr>
          <p:cNvPr id="495" name="Google Shape;495;p5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Develop therapist’s knowledge and skills (core competencies, fidelity,  basic skills) </a:t>
            </a:r>
            <a:endParaRPr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Provide secure base for reflection</a:t>
            </a:r>
            <a:endParaRPr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Champion of program/model ideals</a:t>
            </a:r>
            <a:endParaRPr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Holder of diversity informed lens</a:t>
            </a:r>
            <a:endParaRPr sz="1800" dirty="0"/>
          </a:p>
          <a:p>
            <a:pPr marL="34290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                    </a:t>
            </a:r>
            <a:r>
              <a:rPr lang="en-US" sz="1600" dirty="0"/>
              <a:t>(Ippen Gosh, Van Horn, and Lieberman, 2016; M. Heffron and T. Murch 2010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16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fld id="{00000000-1234-1234-1234-123412341234}" type="slidenum">
              <a:rPr lang="en-US"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4</a:t>
            </a:fld>
            <a:r>
              <a:rPr lang="en-US" sz="1200" dirty="0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 sz="1200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0"/>
          <p:cNvSpPr txBox="1"/>
          <p:nvPr/>
        </p:nvSpPr>
        <p:spPr>
          <a:xfrm>
            <a:off x="1197269" y="1007331"/>
            <a:ext cx="1977630" cy="29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Self –Reflection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(Connected to Reflective Practice Fidelity)</a:t>
            </a:r>
            <a:endParaRPr sz="1200" dirty="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1" name="Google Shape;511;p60"/>
          <p:cNvSpPr txBox="1"/>
          <p:nvPr/>
        </p:nvSpPr>
        <p:spPr>
          <a:xfrm>
            <a:off x="1197269" y="2795448"/>
            <a:ext cx="1768885" cy="33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Observe Behavior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2" name="Google Shape;512;p60"/>
          <p:cNvSpPr/>
          <p:nvPr/>
        </p:nvSpPr>
        <p:spPr>
          <a:xfrm>
            <a:off x="3448197" y="3018651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527" y="51994"/>
                </a:moveTo>
                <a:cubicBezTo>
                  <a:pt x="119516" y="54527"/>
                  <a:pt x="120005" y="57238"/>
                  <a:pt x="119994" y="60077"/>
                </a:cubicBezTo>
                <a:cubicBezTo>
                  <a:pt x="119966" y="62977"/>
                  <a:pt x="119477" y="65611"/>
                  <a:pt x="118527" y="68000"/>
                </a:cubicBezTo>
                <a:cubicBezTo>
                  <a:pt x="115043" y="76266"/>
                  <a:pt x="111132" y="83638"/>
                  <a:pt x="106765" y="90127"/>
                </a:cubicBezTo>
                <a:cubicBezTo>
                  <a:pt x="102415" y="96600"/>
                  <a:pt x="97753" y="102050"/>
                  <a:pt x="92791" y="106461"/>
                </a:cubicBezTo>
                <a:cubicBezTo>
                  <a:pt x="87813" y="110850"/>
                  <a:pt x="82579" y="114222"/>
                  <a:pt x="77057" y="116527"/>
                </a:cubicBezTo>
                <a:cubicBezTo>
                  <a:pt x="71551" y="118833"/>
                  <a:pt x="65867" y="119994"/>
                  <a:pt x="60011" y="119994"/>
                </a:cubicBezTo>
                <a:cubicBezTo>
                  <a:pt x="54243" y="119994"/>
                  <a:pt x="48604" y="118833"/>
                  <a:pt x="43081" y="116527"/>
                </a:cubicBezTo>
                <a:cubicBezTo>
                  <a:pt x="37575" y="114222"/>
                  <a:pt x="32302" y="110833"/>
                  <a:pt x="27269" y="106361"/>
                </a:cubicBezTo>
                <a:cubicBezTo>
                  <a:pt x="22240" y="101888"/>
                  <a:pt x="17534" y="96416"/>
                  <a:pt x="13184" y="89944"/>
                </a:cubicBezTo>
                <a:cubicBezTo>
                  <a:pt x="8823" y="83455"/>
                  <a:pt x="4972" y="76144"/>
                  <a:pt x="1627" y="68000"/>
                </a:cubicBezTo>
                <a:cubicBezTo>
                  <a:pt x="538" y="65588"/>
                  <a:pt x="0" y="62955"/>
                  <a:pt x="0" y="60077"/>
                </a:cubicBezTo>
                <a:cubicBezTo>
                  <a:pt x="0" y="57222"/>
                  <a:pt x="538" y="54527"/>
                  <a:pt x="1627" y="51994"/>
                </a:cubicBezTo>
                <a:cubicBezTo>
                  <a:pt x="5011" y="43827"/>
                  <a:pt x="8873" y="36538"/>
                  <a:pt x="13212" y="30088"/>
                </a:cubicBezTo>
                <a:cubicBezTo>
                  <a:pt x="17551" y="23638"/>
                  <a:pt x="22240" y="18166"/>
                  <a:pt x="27269" y="13677"/>
                </a:cubicBezTo>
                <a:cubicBezTo>
                  <a:pt x="32302" y="9183"/>
                  <a:pt x="37564" y="5772"/>
                  <a:pt x="43053" y="3466"/>
                </a:cubicBezTo>
                <a:cubicBezTo>
                  <a:pt x="48548" y="1138"/>
                  <a:pt x="54188" y="0"/>
                  <a:pt x="60011" y="0"/>
                </a:cubicBezTo>
                <a:cubicBezTo>
                  <a:pt x="65867" y="0"/>
                  <a:pt x="71551" y="1138"/>
                  <a:pt x="77057" y="3466"/>
                </a:cubicBezTo>
                <a:cubicBezTo>
                  <a:pt x="82579" y="5772"/>
                  <a:pt x="87813" y="9144"/>
                  <a:pt x="92791" y="13572"/>
                </a:cubicBezTo>
                <a:cubicBezTo>
                  <a:pt x="97753" y="18022"/>
                  <a:pt x="102415" y="23455"/>
                  <a:pt x="106765" y="29905"/>
                </a:cubicBezTo>
                <a:cubicBezTo>
                  <a:pt x="111132" y="36355"/>
                  <a:pt x="115043" y="43683"/>
                  <a:pt x="118527" y="51994"/>
                </a:cubicBezTo>
                <a:moveTo>
                  <a:pt x="60011" y="105033"/>
                </a:moveTo>
                <a:cubicBezTo>
                  <a:pt x="65178" y="105033"/>
                  <a:pt x="70139" y="103972"/>
                  <a:pt x="74884" y="101805"/>
                </a:cubicBezTo>
                <a:cubicBezTo>
                  <a:pt x="79629" y="99661"/>
                  <a:pt x="84130" y="96661"/>
                  <a:pt x="88385" y="92822"/>
                </a:cubicBezTo>
                <a:cubicBezTo>
                  <a:pt x="92641" y="88966"/>
                  <a:pt x="96581" y="84250"/>
                  <a:pt x="100225" y="78638"/>
                </a:cubicBezTo>
                <a:cubicBezTo>
                  <a:pt x="103881" y="73044"/>
                  <a:pt x="107132" y="66816"/>
                  <a:pt x="109999" y="59977"/>
                </a:cubicBezTo>
                <a:cubicBezTo>
                  <a:pt x="106520" y="51566"/>
                  <a:pt x="102453" y="44194"/>
                  <a:pt x="97792" y="37844"/>
                </a:cubicBezTo>
                <a:cubicBezTo>
                  <a:pt x="93130" y="31500"/>
                  <a:pt x="88002" y="26394"/>
                  <a:pt x="82402" y="22555"/>
                </a:cubicBezTo>
                <a:cubicBezTo>
                  <a:pt x="84618" y="26394"/>
                  <a:pt x="86330" y="30744"/>
                  <a:pt x="87569" y="35561"/>
                </a:cubicBezTo>
                <a:cubicBezTo>
                  <a:pt x="88808" y="40355"/>
                  <a:pt x="89430" y="45583"/>
                  <a:pt x="89430" y="51200"/>
                </a:cubicBezTo>
                <a:cubicBezTo>
                  <a:pt x="89430" y="57444"/>
                  <a:pt x="88658" y="63261"/>
                  <a:pt x="87119" y="68672"/>
                </a:cubicBezTo>
                <a:cubicBezTo>
                  <a:pt x="85585" y="74105"/>
                  <a:pt x="83435" y="78861"/>
                  <a:pt x="80674" y="83005"/>
                </a:cubicBezTo>
                <a:cubicBezTo>
                  <a:pt x="77912" y="87127"/>
                  <a:pt x="74718" y="90394"/>
                  <a:pt x="71078" y="92722"/>
                </a:cubicBezTo>
                <a:cubicBezTo>
                  <a:pt x="67434" y="95072"/>
                  <a:pt x="63544" y="96255"/>
                  <a:pt x="59427" y="96255"/>
                </a:cubicBezTo>
                <a:cubicBezTo>
                  <a:pt x="55249" y="96255"/>
                  <a:pt x="51376" y="95072"/>
                  <a:pt x="47771" y="92722"/>
                </a:cubicBezTo>
                <a:cubicBezTo>
                  <a:pt x="44170" y="90394"/>
                  <a:pt x="41003" y="87127"/>
                  <a:pt x="38242" y="83005"/>
                </a:cubicBezTo>
                <a:cubicBezTo>
                  <a:pt x="35481" y="78861"/>
                  <a:pt x="33336" y="74105"/>
                  <a:pt x="31797" y="68672"/>
                </a:cubicBezTo>
                <a:cubicBezTo>
                  <a:pt x="30247" y="63261"/>
                  <a:pt x="29486" y="57444"/>
                  <a:pt x="29486" y="51200"/>
                </a:cubicBezTo>
                <a:cubicBezTo>
                  <a:pt x="29486" y="46116"/>
                  <a:pt x="30030" y="41255"/>
                  <a:pt x="31147" y="36683"/>
                </a:cubicBezTo>
                <a:cubicBezTo>
                  <a:pt x="32247" y="32088"/>
                  <a:pt x="33730" y="27905"/>
                  <a:pt x="35603" y="24105"/>
                </a:cubicBezTo>
                <a:cubicBezTo>
                  <a:pt x="30536" y="27966"/>
                  <a:pt x="25802" y="32927"/>
                  <a:pt x="21451" y="39033"/>
                </a:cubicBezTo>
                <a:cubicBezTo>
                  <a:pt x="17084" y="45116"/>
                  <a:pt x="13279" y="52116"/>
                  <a:pt x="10017" y="59977"/>
                </a:cubicBezTo>
                <a:cubicBezTo>
                  <a:pt x="12884" y="66755"/>
                  <a:pt x="16123" y="72961"/>
                  <a:pt x="19751" y="78594"/>
                </a:cubicBezTo>
                <a:cubicBezTo>
                  <a:pt x="23379" y="84250"/>
                  <a:pt x="27324" y="88966"/>
                  <a:pt x="31608" y="92822"/>
                </a:cubicBezTo>
                <a:cubicBezTo>
                  <a:pt x="35875" y="96661"/>
                  <a:pt x="40392" y="99666"/>
                  <a:pt x="45137" y="101805"/>
                </a:cubicBezTo>
                <a:cubicBezTo>
                  <a:pt x="49893" y="103994"/>
                  <a:pt x="54843" y="105033"/>
                  <a:pt x="60011" y="105033"/>
                </a:cubicBezTo>
                <a:moveTo>
                  <a:pt x="59422" y="21961"/>
                </a:moveTo>
                <a:cubicBezTo>
                  <a:pt x="56771" y="21961"/>
                  <a:pt x="54243" y="22716"/>
                  <a:pt x="51838" y="24250"/>
                </a:cubicBezTo>
                <a:cubicBezTo>
                  <a:pt x="49432" y="25800"/>
                  <a:pt x="47365" y="27861"/>
                  <a:pt x="45654" y="30477"/>
                </a:cubicBezTo>
                <a:cubicBezTo>
                  <a:pt x="43937" y="33072"/>
                  <a:pt x="42565" y="36172"/>
                  <a:pt x="41531" y="39805"/>
                </a:cubicBezTo>
                <a:cubicBezTo>
                  <a:pt x="40487" y="43422"/>
                  <a:pt x="39953" y="47194"/>
                  <a:pt x="39953" y="51200"/>
                </a:cubicBezTo>
                <a:cubicBezTo>
                  <a:pt x="39953" y="52688"/>
                  <a:pt x="40320" y="53972"/>
                  <a:pt x="41031" y="55100"/>
                </a:cubicBezTo>
                <a:cubicBezTo>
                  <a:pt x="41748" y="56222"/>
                  <a:pt x="42659" y="56750"/>
                  <a:pt x="43737" y="56750"/>
                </a:cubicBezTo>
                <a:cubicBezTo>
                  <a:pt x="44820" y="56750"/>
                  <a:pt x="45704" y="56200"/>
                  <a:pt x="46398" y="55055"/>
                </a:cubicBezTo>
                <a:cubicBezTo>
                  <a:pt x="47104" y="53894"/>
                  <a:pt x="47448" y="52627"/>
                  <a:pt x="47448" y="51200"/>
                </a:cubicBezTo>
                <a:cubicBezTo>
                  <a:pt x="47448" y="46116"/>
                  <a:pt x="48615" y="41850"/>
                  <a:pt x="50926" y="38400"/>
                </a:cubicBezTo>
                <a:cubicBezTo>
                  <a:pt x="53254" y="34927"/>
                  <a:pt x="56082" y="33211"/>
                  <a:pt x="59422" y="33211"/>
                </a:cubicBezTo>
                <a:cubicBezTo>
                  <a:pt x="60511" y="33211"/>
                  <a:pt x="61411" y="32622"/>
                  <a:pt x="62127" y="31500"/>
                </a:cubicBezTo>
                <a:cubicBezTo>
                  <a:pt x="62839" y="30355"/>
                  <a:pt x="63205" y="29050"/>
                  <a:pt x="63205" y="27538"/>
                </a:cubicBezTo>
                <a:cubicBezTo>
                  <a:pt x="63205" y="25905"/>
                  <a:pt x="62839" y="24577"/>
                  <a:pt x="62127" y="23516"/>
                </a:cubicBezTo>
                <a:cubicBezTo>
                  <a:pt x="61411" y="22472"/>
                  <a:pt x="60511" y="21961"/>
                  <a:pt x="59422" y="2196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4CEB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3" name="Google Shape;513;p60"/>
          <p:cNvSpPr/>
          <p:nvPr/>
        </p:nvSpPr>
        <p:spPr>
          <a:xfrm>
            <a:off x="17941925" y="7115175"/>
            <a:ext cx="427038" cy="579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4" name="Google Shape;514;p60"/>
          <p:cNvSpPr/>
          <p:nvPr/>
        </p:nvSpPr>
        <p:spPr>
          <a:xfrm>
            <a:off x="3464366" y="1982014"/>
            <a:ext cx="350838" cy="427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5" name="Google Shape;515;p60"/>
          <p:cNvSpPr/>
          <p:nvPr/>
        </p:nvSpPr>
        <p:spPr>
          <a:xfrm>
            <a:off x="5397148" y="2012176"/>
            <a:ext cx="434975" cy="396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8918" y="90953"/>
                </a:moveTo>
                <a:lnTo>
                  <a:pt x="28918" y="90953"/>
                </a:lnTo>
                <a:cubicBezTo>
                  <a:pt x="14594" y="72762"/>
                  <a:pt x="14594" y="46650"/>
                  <a:pt x="31081" y="28459"/>
                </a:cubicBezTo>
                <a:cubicBezTo>
                  <a:pt x="38378" y="20831"/>
                  <a:pt x="45405" y="18190"/>
                  <a:pt x="52702" y="15550"/>
                </a:cubicBezTo>
                <a:cubicBezTo>
                  <a:pt x="52702" y="0"/>
                  <a:pt x="52702" y="0"/>
                  <a:pt x="52702" y="0"/>
                </a:cubicBezTo>
                <a:cubicBezTo>
                  <a:pt x="40810" y="2640"/>
                  <a:pt x="31081" y="7921"/>
                  <a:pt x="21621" y="18190"/>
                </a:cubicBezTo>
                <a:cubicBezTo>
                  <a:pt x="0" y="41662"/>
                  <a:pt x="0" y="78044"/>
                  <a:pt x="19189" y="101515"/>
                </a:cubicBezTo>
                <a:cubicBezTo>
                  <a:pt x="9729" y="114425"/>
                  <a:pt x="9729" y="114425"/>
                  <a:pt x="9729" y="114425"/>
                </a:cubicBezTo>
                <a:cubicBezTo>
                  <a:pt x="45405" y="117066"/>
                  <a:pt x="45405" y="117066"/>
                  <a:pt x="45405" y="117066"/>
                </a:cubicBezTo>
                <a:cubicBezTo>
                  <a:pt x="45405" y="75403"/>
                  <a:pt x="45405" y="75403"/>
                  <a:pt x="45405" y="75403"/>
                </a:cubicBezTo>
                <a:lnTo>
                  <a:pt x="28918" y="90953"/>
                </a:lnTo>
                <a:close/>
                <a:moveTo>
                  <a:pt x="74054" y="5281"/>
                </a:moveTo>
                <a:lnTo>
                  <a:pt x="74054" y="5281"/>
                </a:lnTo>
                <a:cubicBezTo>
                  <a:pt x="74054" y="46650"/>
                  <a:pt x="74054" y="46650"/>
                  <a:pt x="74054" y="46650"/>
                </a:cubicBezTo>
                <a:cubicBezTo>
                  <a:pt x="91081" y="28459"/>
                  <a:pt x="91081" y="28459"/>
                  <a:pt x="91081" y="28459"/>
                </a:cubicBezTo>
                <a:cubicBezTo>
                  <a:pt x="105405" y="46650"/>
                  <a:pt x="105405" y="75403"/>
                  <a:pt x="88648" y="93594"/>
                </a:cubicBezTo>
                <a:cubicBezTo>
                  <a:pt x="84054" y="98875"/>
                  <a:pt x="74054" y="104156"/>
                  <a:pt x="67027" y="104156"/>
                </a:cubicBezTo>
                <a:cubicBezTo>
                  <a:pt x="67027" y="119706"/>
                  <a:pt x="67027" y="119706"/>
                  <a:pt x="67027" y="119706"/>
                </a:cubicBezTo>
                <a:cubicBezTo>
                  <a:pt x="79189" y="119706"/>
                  <a:pt x="91081" y="111784"/>
                  <a:pt x="98378" y="104156"/>
                </a:cubicBezTo>
                <a:cubicBezTo>
                  <a:pt x="119729" y="80684"/>
                  <a:pt x="119729" y="41662"/>
                  <a:pt x="100540" y="18190"/>
                </a:cubicBezTo>
                <a:cubicBezTo>
                  <a:pt x="112702" y="5281"/>
                  <a:pt x="112702" y="5281"/>
                  <a:pt x="112702" y="5281"/>
                </a:cubicBezTo>
                <a:lnTo>
                  <a:pt x="74054" y="52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6" name="Google Shape;516;p60"/>
          <p:cNvSpPr/>
          <p:nvPr/>
        </p:nvSpPr>
        <p:spPr>
          <a:xfrm>
            <a:off x="4435123" y="355205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918" y="107865"/>
                </a:moveTo>
                <a:lnTo>
                  <a:pt x="18918" y="107865"/>
                </a:lnTo>
                <a:cubicBezTo>
                  <a:pt x="18918" y="114876"/>
                  <a:pt x="26486" y="119730"/>
                  <a:pt x="33513" y="119730"/>
                </a:cubicBezTo>
                <a:cubicBezTo>
                  <a:pt x="40810" y="119730"/>
                  <a:pt x="45405" y="114876"/>
                  <a:pt x="45405" y="107865"/>
                </a:cubicBezTo>
                <a:cubicBezTo>
                  <a:pt x="45405" y="100584"/>
                  <a:pt x="40810" y="93303"/>
                  <a:pt x="33513" y="93303"/>
                </a:cubicBezTo>
                <a:cubicBezTo>
                  <a:pt x="26486" y="93303"/>
                  <a:pt x="18918" y="100584"/>
                  <a:pt x="18918" y="107865"/>
                </a:cubicBezTo>
                <a:close/>
                <a:moveTo>
                  <a:pt x="86216" y="107865"/>
                </a:moveTo>
                <a:lnTo>
                  <a:pt x="86216" y="107865"/>
                </a:lnTo>
                <a:cubicBezTo>
                  <a:pt x="86216" y="114876"/>
                  <a:pt x="93243" y="119730"/>
                  <a:pt x="100540" y="119730"/>
                </a:cubicBezTo>
                <a:cubicBezTo>
                  <a:pt x="107837" y="119730"/>
                  <a:pt x="112702" y="114876"/>
                  <a:pt x="112702" y="107865"/>
                </a:cubicBezTo>
                <a:cubicBezTo>
                  <a:pt x="112702" y="100584"/>
                  <a:pt x="107837" y="93303"/>
                  <a:pt x="100540" y="93303"/>
                </a:cubicBezTo>
                <a:cubicBezTo>
                  <a:pt x="93243" y="93303"/>
                  <a:pt x="86216" y="100584"/>
                  <a:pt x="86216" y="107865"/>
                </a:cubicBezTo>
                <a:close/>
                <a:moveTo>
                  <a:pt x="42972" y="76584"/>
                </a:moveTo>
                <a:lnTo>
                  <a:pt x="42972" y="76584"/>
                </a:lnTo>
                <a:cubicBezTo>
                  <a:pt x="117297" y="55011"/>
                  <a:pt x="117297" y="55011"/>
                  <a:pt x="117297" y="55011"/>
                </a:cubicBezTo>
                <a:cubicBezTo>
                  <a:pt x="119729" y="55011"/>
                  <a:pt x="119729" y="52584"/>
                  <a:pt x="119729" y="50426"/>
                </a:cubicBezTo>
                <a:cubicBezTo>
                  <a:pt x="119729" y="14561"/>
                  <a:pt x="119729" y="14561"/>
                  <a:pt x="119729" y="14561"/>
                </a:cubicBezTo>
                <a:cubicBezTo>
                  <a:pt x="26486" y="14561"/>
                  <a:pt x="26486" y="14561"/>
                  <a:pt x="26486" y="14561"/>
                </a:cubicBezTo>
                <a:cubicBezTo>
                  <a:pt x="26486" y="2696"/>
                  <a:pt x="26486" y="2696"/>
                  <a:pt x="26486" y="2696"/>
                </a:cubicBezTo>
                <a:lnTo>
                  <a:pt x="24054" y="0"/>
                </a:lnTo>
                <a:cubicBezTo>
                  <a:pt x="2432" y="0"/>
                  <a:pt x="2432" y="0"/>
                  <a:pt x="2432" y="0"/>
                </a:cubicBezTo>
                <a:cubicBezTo>
                  <a:pt x="0" y="0"/>
                  <a:pt x="0" y="2696"/>
                  <a:pt x="0" y="2696"/>
                </a:cubicBezTo>
                <a:cubicBezTo>
                  <a:pt x="0" y="14561"/>
                  <a:pt x="0" y="14561"/>
                  <a:pt x="0" y="14561"/>
                </a:cubicBezTo>
                <a:cubicBezTo>
                  <a:pt x="12162" y="14561"/>
                  <a:pt x="12162" y="14561"/>
                  <a:pt x="12162" y="14561"/>
                </a:cubicBezTo>
                <a:cubicBezTo>
                  <a:pt x="26486" y="74157"/>
                  <a:pt x="26486" y="74157"/>
                  <a:pt x="26486" y="74157"/>
                </a:cubicBezTo>
                <a:cubicBezTo>
                  <a:pt x="26486" y="81438"/>
                  <a:pt x="26486" y="81438"/>
                  <a:pt x="26486" y="81438"/>
                </a:cubicBezTo>
                <a:cubicBezTo>
                  <a:pt x="26486" y="91146"/>
                  <a:pt x="26486" y="91146"/>
                  <a:pt x="26486" y="91146"/>
                </a:cubicBezTo>
                <a:cubicBezTo>
                  <a:pt x="26486" y="93303"/>
                  <a:pt x="28648" y="93303"/>
                  <a:pt x="28648" y="93303"/>
                </a:cubicBezTo>
                <a:cubicBezTo>
                  <a:pt x="33513" y="93303"/>
                  <a:pt x="33513" y="93303"/>
                  <a:pt x="33513" y="93303"/>
                </a:cubicBezTo>
                <a:cubicBezTo>
                  <a:pt x="100540" y="93303"/>
                  <a:pt x="100540" y="93303"/>
                  <a:pt x="100540" y="93303"/>
                </a:cubicBezTo>
                <a:cubicBezTo>
                  <a:pt x="117297" y="93303"/>
                  <a:pt x="117297" y="93303"/>
                  <a:pt x="117297" y="93303"/>
                </a:cubicBezTo>
                <a:cubicBezTo>
                  <a:pt x="119729" y="93303"/>
                  <a:pt x="119729" y="93303"/>
                  <a:pt x="119729" y="91146"/>
                </a:cubicBezTo>
                <a:cubicBezTo>
                  <a:pt x="119729" y="81438"/>
                  <a:pt x="119729" y="81438"/>
                  <a:pt x="119729" y="81438"/>
                </a:cubicBezTo>
                <a:cubicBezTo>
                  <a:pt x="45405" y="81438"/>
                  <a:pt x="45405" y="81438"/>
                  <a:pt x="45405" y="81438"/>
                </a:cubicBezTo>
                <a:cubicBezTo>
                  <a:pt x="35945" y="81438"/>
                  <a:pt x="35945" y="76584"/>
                  <a:pt x="42972" y="765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7" name="Google Shape;517;p60"/>
          <p:cNvSpPr/>
          <p:nvPr/>
        </p:nvSpPr>
        <p:spPr>
          <a:xfrm>
            <a:off x="4418910" y="1342251"/>
            <a:ext cx="395287" cy="501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4945" y="115421"/>
                </a:moveTo>
                <a:lnTo>
                  <a:pt x="34945" y="115421"/>
                </a:lnTo>
                <a:cubicBezTo>
                  <a:pt x="40549" y="117590"/>
                  <a:pt x="49450" y="119759"/>
                  <a:pt x="58021" y="119759"/>
                </a:cubicBezTo>
                <a:cubicBezTo>
                  <a:pt x="66923" y="119759"/>
                  <a:pt x="75494" y="117590"/>
                  <a:pt x="81758" y="115421"/>
                </a:cubicBezTo>
                <a:cubicBezTo>
                  <a:pt x="81758" y="102650"/>
                  <a:pt x="81758" y="102650"/>
                  <a:pt x="81758" y="102650"/>
                </a:cubicBezTo>
                <a:cubicBezTo>
                  <a:pt x="34945" y="102650"/>
                  <a:pt x="34945" y="102650"/>
                  <a:pt x="34945" y="102650"/>
                </a:cubicBezTo>
                <a:lnTo>
                  <a:pt x="34945" y="115421"/>
                </a:lnTo>
                <a:close/>
                <a:moveTo>
                  <a:pt x="81758" y="96385"/>
                </a:moveTo>
                <a:lnTo>
                  <a:pt x="81758" y="96385"/>
                </a:lnTo>
                <a:cubicBezTo>
                  <a:pt x="81758" y="70602"/>
                  <a:pt x="119670" y="62168"/>
                  <a:pt x="116703" y="36385"/>
                </a:cubicBezTo>
                <a:cubicBezTo>
                  <a:pt x="113736" y="19277"/>
                  <a:pt x="99230" y="0"/>
                  <a:pt x="58021" y="0"/>
                </a:cubicBezTo>
                <a:cubicBezTo>
                  <a:pt x="17472" y="0"/>
                  <a:pt x="2967" y="19277"/>
                  <a:pt x="0" y="36385"/>
                </a:cubicBezTo>
                <a:cubicBezTo>
                  <a:pt x="0" y="62168"/>
                  <a:pt x="34945" y="70602"/>
                  <a:pt x="34945" y="96385"/>
                </a:cubicBezTo>
                <a:lnTo>
                  <a:pt x="81758" y="96385"/>
                </a:lnTo>
                <a:close/>
                <a:moveTo>
                  <a:pt x="17472" y="36385"/>
                </a:moveTo>
                <a:lnTo>
                  <a:pt x="17472" y="36385"/>
                </a:lnTo>
                <a:cubicBezTo>
                  <a:pt x="20439" y="21445"/>
                  <a:pt x="34945" y="12771"/>
                  <a:pt x="58021" y="12771"/>
                </a:cubicBezTo>
                <a:cubicBezTo>
                  <a:pt x="81758" y="12771"/>
                  <a:pt x="96263" y="21445"/>
                  <a:pt x="99230" y="36385"/>
                </a:cubicBezTo>
                <a:cubicBezTo>
                  <a:pt x="99230" y="45060"/>
                  <a:pt x="93296" y="51325"/>
                  <a:pt x="84725" y="60000"/>
                </a:cubicBezTo>
                <a:cubicBezTo>
                  <a:pt x="75494" y="66265"/>
                  <a:pt x="70219" y="74939"/>
                  <a:pt x="63956" y="85542"/>
                </a:cubicBezTo>
                <a:cubicBezTo>
                  <a:pt x="52417" y="85542"/>
                  <a:pt x="52417" y="85542"/>
                  <a:pt x="52417" y="85542"/>
                </a:cubicBezTo>
                <a:cubicBezTo>
                  <a:pt x="46483" y="74939"/>
                  <a:pt x="40549" y="66265"/>
                  <a:pt x="31978" y="60000"/>
                </a:cubicBezTo>
                <a:cubicBezTo>
                  <a:pt x="23076" y="51325"/>
                  <a:pt x="17472" y="45060"/>
                  <a:pt x="17472" y="363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8" name="Google Shape;518;p60"/>
          <p:cNvSpPr txBox="1"/>
          <p:nvPr/>
        </p:nvSpPr>
        <p:spPr>
          <a:xfrm>
            <a:off x="6332349" y="2010101"/>
            <a:ext cx="16748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Coordinate Care &amp; Collaborate with Other Service Systems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(Core CPP Objective)</a:t>
            </a:r>
            <a:endParaRPr sz="1200" dirty="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19" name="Google Shape;51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8286" y="2459851"/>
            <a:ext cx="579437" cy="4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0"/>
          <p:cNvSpPr txBox="1"/>
          <p:nvPr/>
        </p:nvSpPr>
        <p:spPr>
          <a:xfrm>
            <a:off x="1197269" y="3555936"/>
            <a:ext cx="2095219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Act as a Conduit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(Connected to Dyadic Relational Fidelity)</a:t>
            </a:r>
            <a:endParaRPr sz="1200" dirty="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1" name="Google Shape;521;p60"/>
          <p:cNvSpPr txBox="1"/>
          <p:nvPr/>
        </p:nvSpPr>
        <p:spPr>
          <a:xfrm>
            <a:off x="6324600" y="3370838"/>
            <a:ext cx="2209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Co-Construct a </a:t>
            </a:r>
            <a:endParaRPr sz="1400" dirty="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Trauma Framework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(Connected to Trauma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Framework Fidelity)</a:t>
            </a:r>
            <a:endParaRPr sz="1200" dirty="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2" name="Google Shape;522;p60"/>
          <p:cNvSpPr txBox="1"/>
          <p:nvPr/>
        </p:nvSpPr>
        <p:spPr>
          <a:xfrm>
            <a:off x="6324600" y="1007331"/>
            <a:ext cx="1674813" cy="21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Familiarity with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Relevant Bodies of Knowledge</a:t>
            </a:r>
            <a:endParaRPr dirty="0"/>
          </a:p>
        </p:txBody>
      </p:sp>
      <p:sp>
        <p:nvSpPr>
          <p:cNvPr id="523" name="Google Shape;523;p60"/>
          <p:cNvSpPr/>
          <p:nvPr/>
        </p:nvSpPr>
        <p:spPr>
          <a:xfrm>
            <a:off x="5337617" y="2978964"/>
            <a:ext cx="533400" cy="344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807" y="33375"/>
                </a:moveTo>
                <a:lnTo>
                  <a:pt x="91807" y="33375"/>
                </a:lnTo>
                <a:cubicBezTo>
                  <a:pt x="89638" y="33375"/>
                  <a:pt x="87710" y="33375"/>
                  <a:pt x="85542" y="33375"/>
                </a:cubicBezTo>
                <a:cubicBezTo>
                  <a:pt x="81204" y="13500"/>
                  <a:pt x="70602" y="0"/>
                  <a:pt x="55662" y="0"/>
                </a:cubicBezTo>
                <a:cubicBezTo>
                  <a:pt x="38554" y="0"/>
                  <a:pt x="23614" y="23250"/>
                  <a:pt x="23614" y="50250"/>
                </a:cubicBezTo>
                <a:cubicBezTo>
                  <a:pt x="23614" y="50250"/>
                  <a:pt x="23614" y="53250"/>
                  <a:pt x="23614" y="56250"/>
                </a:cubicBezTo>
                <a:cubicBezTo>
                  <a:pt x="23614" y="56250"/>
                  <a:pt x="23614" y="56250"/>
                  <a:pt x="21445" y="56250"/>
                </a:cubicBezTo>
                <a:cubicBezTo>
                  <a:pt x="10843" y="56250"/>
                  <a:pt x="0" y="70125"/>
                  <a:pt x="0" y="90000"/>
                </a:cubicBezTo>
                <a:cubicBezTo>
                  <a:pt x="0" y="106500"/>
                  <a:pt x="10843" y="119625"/>
                  <a:pt x="21445" y="119625"/>
                </a:cubicBezTo>
                <a:cubicBezTo>
                  <a:pt x="91807" y="119625"/>
                  <a:pt x="91807" y="119625"/>
                  <a:pt x="91807" y="119625"/>
                </a:cubicBezTo>
                <a:cubicBezTo>
                  <a:pt x="106746" y="119625"/>
                  <a:pt x="119759" y="103125"/>
                  <a:pt x="119759" y="76500"/>
                </a:cubicBezTo>
                <a:cubicBezTo>
                  <a:pt x="119759" y="53250"/>
                  <a:pt x="106746" y="33375"/>
                  <a:pt x="91807" y="33375"/>
                </a:cubicBezTo>
                <a:close/>
                <a:moveTo>
                  <a:pt x="68433" y="73125"/>
                </a:moveTo>
                <a:lnTo>
                  <a:pt x="68433" y="73125"/>
                </a:lnTo>
                <a:cubicBezTo>
                  <a:pt x="64096" y="79875"/>
                  <a:pt x="53493" y="99750"/>
                  <a:pt x="51325" y="103125"/>
                </a:cubicBezTo>
                <a:cubicBezTo>
                  <a:pt x="51325" y="103125"/>
                  <a:pt x="49156" y="106500"/>
                  <a:pt x="46987" y="103125"/>
                </a:cubicBezTo>
                <a:cubicBezTo>
                  <a:pt x="46987" y="103125"/>
                  <a:pt x="46987" y="103125"/>
                  <a:pt x="46987" y="99750"/>
                </a:cubicBezTo>
                <a:lnTo>
                  <a:pt x="46987" y="96375"/>
                </a:lnTo>
                <a:cubicBezTo>
                  <a:pt x="53493" y="76500"/>
                  <a:pt x="53493" y="76500"/>
                  <a:pt x="53493" y="76500"/>
                </a:cubicBezTo>
                <a:cubicBezTo>
                  <a:pt x="53493" y="73125"/>
                  <a:pt x="51325" y="73125"/>
                  <a:pt x="49156" y="73125"/>
                </a:cubicBezTo>
                <a:cubicBezTo>
                  <a:pt x="46987" y="70125"/>
                  <a:pt x="44819" y="70125"/>
                  <a:pt x="44819" y="66750"/>
                </a:cubicBezTo>
                <a:cubicBezTo>
                  <a:pt x="44819" y="63375"/>
                  <a:pt x="44819" y="63375"/>
                  <a:pt x="46987" y="60000"/>
                </a:cubicBezTo>
                <a:cubicBezTo>
                  <a:pt x="49156" y="53250"/>
                  <a:pt x="62168" y="33375"/>
                  <a:pt x="62168" y="33375"/>
                </a:cubicBezTo>
                <a:cubicBezTo>
                  <a:pt x="64096" y="30000"/>
                  <a:pt x="64096" y="30000"/>
                  <a:pt x="66265" y="30000"/>
                </a:cubicBezTo>
                <a:cubicBezTo>
                  <a:pt x="66265" y="33375"/>
                  <a:pt x="68433" y="33375"/>
                  <a:pt x="68433" y="33375"/>
                </a:cubicBezTo>
                <a:cubicBezTo>
                  <a:pt x="68433" y="36375"/>
                  <a:pt x="66265" y="36375"/>
                  <a:pt x="66265" y="39750"/>
                </a:cubicBezTo>
                <a:cubicBezTo>
                  <a:pt x="60000" y="60000"/>
                  <a:pt x="60000" y="60000"/>
                  <a:pt x="60000" y="60000"/>
                </a:cubicBezTo>
                <a:cubicBezTo>
                  <a:pt x="62168" y="60000"/>
                  <a:pt x="64096" y="63375"/>
                  <a:pt x="66265" y="63375"/>
                </a:cubicBezTo>
                <a:cubicBezTo>
                  <a:pt x="68433" y="63375"/>
                  <a:pt x="70602" y="66750"/>
                  <a:pt x="70602" y="70125"/>
                </a:cubicBezTo>
                <a:lnTo>
                  <a:pt x="68433" y="731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4" name="Google Shape;524;p60"/>
          <p:cNvSpPr/>
          <p:nvPr/>
        </p:nvSpPr>
        <p:spPr>
          <a:xfrm rot="-7051138">
            <a:off x="5035099" y="2273196"/>
            <a:ext cx="184657" cy="331422"/>
          </a:xfrm>
          <a:prstGeom prst="downArrow">
            <a:avLst>
              <a:gd name="adj1" fmla="val 63519"/>
              <a:gd name="adj2" fmla="val 5023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60"/>
          <p:cNvSpPr/>
          <p:nvPr/>
        </p:nvSpPr>
        <p:spPr>
          <a:xfrm rot="3748862">
            <a:off x="4032692" y="2771084"/>
            <a:ext cx="185738" cy="342900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009999"/>
          </a:solidFill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6" name="Google Shape;526;p60"/>
          <p:cNvSpPr/>
          <p:nvPr/>
        </p:nvSpPr>
        <p:spPr>
          <a:xfrm rot="10800000">
            <a:off x="4532378" y="1954121"/>
            <a:ext cx="185319" cy="338328"/>
          </a:xfrm>
          <a:prstGeom prst="downArrow">
            <a:avLst>
              <a:gd name="adj1" fmla="val 63519"/>
              <a:gd name="adj2" fmla="val 5023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60"/>
          <p:cNvSpPr/>
          <p:nvPr/>
        </p:nvSpPr>
        <p:spPr>
          <a:xfrm rot="7051138" flipH="1">
            <a:off x="4038248" y="2278165"/>
            <a:ext cx="185738" cy="331788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8" name="Google Shape;528;p60"/>
          <p:cNvSpPr/>
          <p:nvPr/>
        </p:nvSpPr>
        <p:spPr>
          <a:xfrm flipH="1">
            <a:off x="4531961" y="3076678"/>
            <a:ext cx="185737" cy="331787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FF9933"/>
          </a:solidFill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9" name="Google Shape;529;p60"/>
          <p:cNvSpPr/>
          <p:nvPr/>
        </p:nvSpPr>
        <p:spPr>
          <a:xfrm rot="-3748862" flipH="1">
            <a:off x="5024086" y="2781403"/>
            <a:ext cx="184150" cy="342900"/>
          </a:xfrm>
          <a:prstGeom prst="downArrow">
            <a:avLst>
              <a:gd name="adj1" fmla="val 63516"/>
              <a:gd name="adj2" fmla="val 50000"/>
            </a:avLst>
          </a:prstGeom>
          <a:solidFill>
            <a:srgbClr val="8CBAE4"/>
          </a:solidFill>
          <a:ln>
            <a:noFill/>
          </a:ln>
        </p:spPr>
        <p:txBody>
          <a:bodyPr spcFirstLastPara="1" wrap="square" lIns="243850" tIns="121925" rIns="243850" bIns="121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0" name="Google Shape;530;p60"/>
          <p:cNvSpPr/>
          <p:nvPr/>
        </p:nvSpPr>
        <p:spPr>
          <a:xfrm>
            <a:off x="4254148" y="2298340"/>
            <a:ext cx="750888" cy="75247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1" name="Google Shape;531;p60"/>
          <p:cNvSpPr/>
          <p:nvPr/>
        </p:nvSpPr>
        <p:spPr>
          <a:xfrm>
            <a:off x="5228873" y="2825853"/>
            <a:ext cx="750888" cy="752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2" name="Google Shape;532;p60"/>
          <p:cNvSpPr/>
          <p:nvPr/>
        </p:nvSpPr>
        <p:spPr>
          <a:xfrm>
            <a:off x="3263548" y="1838428"/>
            <a:ext cx="752475" cy="752475"/>
          </a:xfrm>
          <a:prstGeom prst="ellipse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3" name="Google Shape;533;p60"/>
          <p:cNvSpPr/>
          <p:nvPr/>
        </p:nvSpPr>
        <p:spPr>
          <a:xfrm>
            <a:off x="4249386" y="3405290"/>
            <a:ext cx="752475" cy="752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p60"/>
          <p:cNvSpPr/>
          <p:nvPr/>
        </p:nvSpPr>
        <p:spPr>
          <a:xfrm>
            <a:off x="5241418" y="1829058"/>
            <a:ext cx="752475" cy="7524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5" name="Google Shape;535;p60"/>
          <p:cNvSpPr/>
          <p:nvPr/>
        </p:nvSpPr>
        <p:spPr>
          <a:xfrm>
            <a:off x="3486297" y="294245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918" y="107865"/>
                </a:moveTo>
                <a:lnTo>
                  <a:pt x="18918" y="107865"/>
                </a:lnTo>
                <a:cubicBezTo>
                  <a:pt x="18918" y="114876"/>
                  <a:pt x="26486" y="119730"/>
                  <a:pt x="33513" y="119730"/>
                </a:cubicBezTo>
                <a:cubicBezTo>
                  <a:pt x="40810" y="119730"/>
                  <a:pt x="45405" y="114876"/>
                  <a:pt x="45405" y="107865"/>
                </a:cubicBezTo>
                <a:cubicBezTo>
                  <a:pt x="45405" y="100584"/>
                  <a:pt x="40810" y="93303"/>
                  <a:pt x="33513" y="93303"/>
                </a:cubicBezTo>
                <a:cubicBezTo>
                  <a:pt x="26486" y="93303"/>
                  <a:pt x="18918" y="100584"/>
                  <a:pt x="18918" y="107865"/>
                </a:cubicBezTo>
                <a:close/>
                <a:moveTo>
                  <a:pt x="86216" y="107865"/>
                </a:moveTo>
                <a:lnTo>
                  <a:pt x="86216" y="107865"/>
                </a:lnTo>
                <a:cubicBezTo>
                  <a:pt x="86216" y="114876"/>
                  <a:pt x="93243" y="119730"/>
                  <a:pt x="100540" y="119730"/>
                </a:cubicBezTo>
                <a:cubicBezTo>
                  <a:pt x="107837" y="119730"/>
                  <a:pt x="112702" y="114876"/>
                  <a:pt x="112702" y="107865"/>
                </a:cubicBezTo>
                <a:cubicBezTo>
                  <a:pt x="112702" y="100584"/>
                  <a:pt x="107837" y="93303"/>
                  <a:pt x="100540" y="93303"/>
                </a:cubicBezTo>
                <a:cubicBezTo>
                  <a:pt x="93243" y="93303"/>
                  <a:pt x="86216" y="100584"/>
                  <a:pt x="86216" y="107865"/>
                </a:cubicBezTo>
                <a:close/>
                <a:moveTo>
                  <a:pt x="42972" y="76584"/>
                </a:moveTo>
                <a:lnTo>
                  <a:pt x="42972" y="76584"/>
                </a:lnTo>
                <a:cubicBezTo>
                  <a:pt x="117297" y="55011"/>
                  <a:pt x="117297" y="55011"/>
                  <a:pt x="117297" y="55011"/>
                </a:cubicBezTo>
                <a:cubicBezTo>
                  <a:pt x="119729" y="55011"/>
                  <a:pt x="119729" y="52584"/>
                  <a:pt x="119729" y="50426"/>
                </a:cubicBezTo>
                <a:cubicBezTo>
                  <a:pt x="119729" y="14561"/>
                  <a:pt x="119729" y="14561"/>
                  <a:pt x="119729" y="14561"/>
                </a:cubicBezTo>
                <a:cubicBezTo>
                  <a:pt x="26486" y="14561"/>
                  <a:pt x="26486" y="14561"/>
                  <a:pt x="26486" y="14561"/>
                </a:cubicBezTo>
                <a:cubicBezTo>
                  <a:pt x="26486" y="2696"/>
                  <a:pt x="26486" y="2696"/>
                  <a:pt x="26486" y="2696"/>
                </a:cubicBezTo>
                <a:lnTo>
                  <a:pt x="24054" y="0"/>
                </a:lnTo>
                <a:cubicBezTo>
                  <a:pt x="2432" y="0"/>
                  <a:pt x="2432" y="0"/>
                  <a:pt x="2432" y="0"/>
                </a:cubicBezTo>
                <a:cubicBezTo>
                  <a:pt x="0" y="0"/>
                  <a:pt x="0" y="2696"/>
                  <a:pt x="0" y="2696"/>
                </a:cubicBezTo>
                <a:cubicBezTo>
                  <a:pt x="0" y="14561"/>
                  <a:pt x="0" y="14561"/>
                  <a:pt x="0" y="14561"/>
                </a:cubicBezTo>
                <a:cubicBezTo>
                  <a:pt x="12162" y="14561"/>
                  <a:pt x="12162" y="14561"/>
                  <a:pt x="12162" y="14561"/>
                </a:cubicBezTo>
                <a:cubicBezTo>
                  <a:pt x="26486" y="74157"/>
                  <a:pt x="26486" y="74157"/>
                  <a:pt x="26486" y="74157"/>
                </a:cubicBezTo>
                <a:cubicBezTo>
                  <a:pt x="26486" y="81438"/>
                  <a:pt x="26486" y="81438"/>
                  <a:pt x="26486" y="81438"/>
                </a:cubicBezTo>
                <a:cubicBezTo>
                  <a:pt x="26486" y="91146"/>
                  <a:pt x="26486" y="91146"/>
                  <a:pt x="26486" y="91146"/>
                </a:cubicBezTo>
                <a:cubicBezTo>
                  <a:pt x="26486" y="93303"/>
                  <a:pt x="28648" y="93303"/>
                  <a:pt x="28648" y="93303"/>
                </a:cubicBezTo>
                <a:cubicBezTo>
                  <a:pt x="33513" y="93303"/>
                  <a:pt x="33513" y="93303"/>
                  <a:pt x="33513" y="93303"/>
                </a:cubicBezTo>
                <a:cubicBezTo>
                  <a:pt x="100540" y="93303"/>
                  <a:pt x="100540" y="93303"/>
                  <a:pt x="100540" y="93303"/>
                </a:cubicBezTo>
                <a:cubicBezTo>
                  <a:pt x="117297" y="93303"/>
                  <a:pt x="117297" y="93303"/>
                  <a:pt x="117297" y="93303"/>
                </a:cubicBezTo>
                <a:cubicBezTo>
                  <a:pt x="119729" y="93303"/>
                  <a:pt x="119729" y="93303"/>
                  <a:pt x="119729" y="91146"/>
                </a:cubicBezTo>
                <a:cubicBezTo>
                  <a:pt x="119729" y="81438"/>
                  <a:pt x="119729" y="81438"/>
                  <a:pt x="119729" y="81438"/>
                </a:cubicBezTo>
                <a:cubicBezTo>
                  <a:pt x="45405" y="81438"/>
                  <a:pt x="45405" y="81438"/>
                  <a:pt x="45405" y="81438"/>
                </a:cubicBezTo>
                <a:cubicBezTo>
                  <a:pt x="35945" y="81438"/>
                  <a:pt x="35945" y="76584"/>
                  <a:pt x="42972" y="765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6" name="Google Shape;536;p60"/>
          <p:cNvSpPr txBox="1"/>
          <p:nvPr/>
        </p:nvSpPr>
        <p:spPr>
          <a:xfrm>
            <a:off x="1197269" y="1926337"/>
            <a:ext cx="1674813" cy="29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676767"/>
                </a:solidFill>
                <a:latin typeface="Raleway"/>
                <a:ea typeface="Raleway"/>
                <a:cs typeface="Raleway"/>
                <a:sym typeface="Raleway"/>
              </a:rPr>
              <a:t>Integrate a Socio-Cultural Lens </a:t>
            </a:r>
            <a:endParaRPr sz="1400" dirty="0">
              <a:solidFill>
                <a:srgbClr val="67676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37" name="Google Shape;537;p60" descr="icon_traumaframe_2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408" y="3422959"/>
            <a:ext cx="685800" cy="67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0" descr="icon_sociocultural_2colo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759" y="1852303"/>
            <a:ext cx="6846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0" descr="icon_knowledge_2color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4408" y="1084484"/>
            <a:ext cx="685800" cy="57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0" descr="icon_observe_2colo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759" y="2641706"/>
            <a:ext cx="68765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 descr="icon_reflective_2colo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6036" y="985564"/>
            <a:ext cx="5806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 descr="icon_collaborate_2color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4408" y="2195657"/>
            <a:ext cx="685800" cy="66972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>
            <a:spLocks noGrp="1"/>
          </p:cNvSpPr>
          <p:nvPr>
            <p:ph type="title"/>
          </p:nvPr>
        </p:nvSpPr>
        <p:spPr>
          <a:xfrm>
            <a:off x="304800" y="1612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dirty="0"/>
              <a:t>Develop Staff’s Knowledge and Skills</a:t>
            </a:r>
            <a:endParaRPr sz="2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60"/>
          <p:cNvSpPr/>
          <p:nvPr/>
        </p:nvSpPr>
        <p:spPr>
          <a:xfrm>
            <a:off x="4193823" y="2449373"/>
            <a:ext cx="685800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60" descr="icon_dyadicrelational_2color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0">
            <a:alphaModFix/>
          </a:blip>
          <a:srcRect t="541" b="542"/>
          <a:stretch/>
        </p:blipFill>
        <p:spPr>
          <a:xfrm>
            <a:off x="460759" y="3511291"/>
            <a:ext cx="685800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0" descr="icon_knowledge_whit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20" y="1948411"/>
            <a:ext cx="559670" cy="4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0" descr="icon_reflective_whit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86415" y="2359004"/>
            <a:ext cx="519113" cy="61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0"/>
          <p:cNvSpPr/>
          <p:nvPr/>
        </p:nvSpPr>
        <p:spPr>
          <a:xfrm>
            <a:off x="3300560" y="2817314"/>
            <a:ext cx="752475" cy="7524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49" name="Google Shape;549;p60" descr="icon_collaborate_whit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79509" y="2850404"/>
            <a:ext cx="649617" cy="66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0" descr="icon_traumaframe_whit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79952" y="3442265"/>
            <a:ext cx="69134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0" descr="icon_dyadicrelational_whit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325617" y="2850404"/>
            <a:ext cx="702360" cy="71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0" descr="icon_observe_whit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44460" y="1914086"/>
            <a:ext cx="590651" cy="60669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fld id="{00000000-1234-1234-1234-123412341234}" type="slidenum">
              <a:rPr lang="en-US"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5</a:t>
            </a:fld>
            <a:r>
              <a:rPr lang="en-US" sz="1200" dirty="0">
                <a:solidFill>
                  <a:srgbClr val="88A48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endParaRPr sz="1200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4" name="Google Shape;554;p60"/>
          <p:cNvSpPr txBox="1"/>
          <p:nvPr/>
        </p:nvSpPr>
        <p:spPr>
          <a:xfrm>
            <a:off x="4138908" y="4767263"/>
            <a:ext cx="403860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9A590"/>
                </a:solidFill>
                <a:latin typeface="Raleway"/>
                <a:ea typeface="Raleway"/>
                <a:cs typeface="Raleway"/>
                <a:sym typeface="Raleway"/>
              </a:rPr>
              <a:t>Modified from Ghosh Ippen, Van Horn, Lieberman, 2016</a:t>
            </a:r>
            <a:endParaRPr sz="1200" dirty="0">
              <a:solidFill>
                <a:srgbClr val="89A59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5" name="Google Shape;555;p60"/>
          <p:cNvSpPr/>
          <p:nvPr/>
        </p:nvSpPr>
        <p:spPr>
          <a:xfrm>
            <a:off x="4240316" y="1204412"/>
            <a:ext cx="752475" cy="752475"/>
          </a:xfrm>
          <a:prstGeom prst="ellipse">
            <a:avLst/>
          </a:prstGeom>
          <a:solidFill>
            <a:srgbClr val="FFF4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6" name="Google Shape;556;p60" descr="icon_sociocultural_whit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274021" y="1222814"/>
            <a:ext cx="68506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0"/>
          <p:cNvSpPr txBox="1"/>
          <p:nvPr/>
        </p:nvSpPr>
        <p:spPr>
          <a:xfrm>
            <a:off x="4959086" y="4319525"/>
            <a:ext cx="502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Lieberman, Ghosh Ippen, &amp; Van Horn, 2015)</a:t>
            </a:r>
            <a:endParaRPr sz="1400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Developing </a:t>
            </a:r>
            <a:r>
              <a:rPr lang="en-US" sz="2000" dirty="0"/>
              <a:t>Therapist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’s Knowledge and Skills:  Directing</a:t>
            </a:r>
            <a:endParaRPr sz="2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5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Pointing out when therapist is NOT doing the model they are trained to do </a:t>
            </a: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Explaining/reinforcing model concepts (phases of treatment, interventions, fidelity)</a:t>
            </a: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Providing examples of what to DO and what to SAY</a:t>
            </a: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Identifying ports of entry/missed moments</a:t>
            </a: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Using a model fidelity tool to review progress in a session, with a particular family, and across caseloads</a:t>
            </a:r>
            <a:endParaRPr sz="1800" dirty="0"/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                    </a:t>
            </a:r>
            <a:r>
              <a:rPr lang="en-US" sz="1600" dirty="0"/>
              <a:t>(Ippen Gosh, Van Horn, and Lieberman, 2016; M. Heffron and T. Murch 2010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16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fld id="{00000000-1234-1234-1234-123412341234}" type="slidenum">
              <a:rPr lang="en-US"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6</a:t>
            </a:fld>
            <a:r>
              <a:rPr lang="en-US" sz="1200" dirty="0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 sz="1200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09326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/>
              <a:buNone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a Secure Base for Reflection:  Reflecting</a:t>
            </a:r>
            <a:endParaRPr sz="26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5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8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Support the therapist in gaining an understanding of themselves in their relationships with the clients with whom they work</a:t>
            </a:r>
          </a:p>
          <a:p>
            <a:pPr marL="12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Support the therapist to explore their emotional experiences with the family</a:t>
            </a:r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endParaRPr lang="en-US" sz="1800" dirty="0"/>
          </a:p>
          <a:p>
            <a:pPr marL="342900" marR="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</a:pPr>
            <a:r>
              <a:rPr lang="en-US" sz="1800" dirty="0"/>
              <a:t>Support the therapist to explore, share ideas, and plan for future work to be done in a safe, non-judgmental, and collaborative manner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                    </a:t>
            </a:r>
            <a:r>
              <a:rPr lang="en-US" sz="1600" dirty="0"/>
              <a:t>(Shahmoon-Shanok, 2009</a:t>
            </a:r>
            <a:r>
              <a:rPr lang="en-US" sz="1600" b="0" i="0" u="none" strike="noStrike" cap="none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16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6" name="Google Shape;496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   </a:t>
            </a:r>
            <a:fld id="{00000000-1234-1234-1234-123412341234}" type="slidenum">
              <a:rPr lang="en-US" sz="1200">
                <a:solidFill>
                  <a:srgbClr val="88A48E"/>
                </a:solidFill>
                <a:latin typeface="Raleway"/>
                <a:ea typeface="Raleway"/>
                <a:cs typeface="Raleway"/>
                <a:sym typeface="Raleway"/>
              </a:rPr>
              <a:t>7</a:t>
            </a:fld>
            <a:r>
              <a:rPr lang="en-US" sz="1200" dirty="0">
                <a:solidFill>
                  <a:srgbClr val="88A48E"/>
                </a:solidFill>
                <a:latin typeface="Arial"/>
                <a:ea typeface="Arial"/>
                <a:cs typeface="Arial"/>
                <a:sym typeface="Arial"/>
              </a:rPr>
              <a:t>★</a:t>
            </a:r>
            <a:endParaRPr sz="1200" dirty="0">
              <a:solidFill>
                <a:srgbClr val="88A48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5554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D75FF-B373-304F-A2CC-A6FC1411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reflective supervision look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2431D-3AE7-9C48-B869-1653BBBE7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Weekly, 1-1.5hr, protected time, no interruptions, no phones, texts</a:t>
            </a:r>
          </a:p>
          <a:p>
            <a:r>
              <a:rPr lang="en-US" dirty="0"/>
              <a:t>We talk about one case for that time.  We think deeply together about it to lead to case conceptualization. </a:t>
            </a:r>
          </a:p>
          <a:p>
            <a:r>
              <a:rPr lang="en-US" dirty="0"/>
              <a:t>With a new worker we contract for this as expectation</a:t>
            </a:r>
          </a:p>
          <a:p>
            <a:r>
              <a:rPr lang="en-US" dirty="0"/>
              <a:t>Reflection is not just about the case- its about the worker and their feelings, thoughts, reactions, which are aroused by this case/the work.  </a:t>
            </a:r>
          </a:p>
          <a:p>
            <a:pPr marL="889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F89CC-E500-E24E-BAD1-867499DA42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8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Reflective Practice Fidelity:  Parallel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9"/>
            <a:ext cx="3965700" cy="3703884"/>
          </a:xfrm>
        </p:spPr>
        <p:txBody>
          <a:bodyPr/>
          <a:lstStyle/>
          <a:p>
            <a:pPr marL="88900" indent="0" algn="ctr">
              <a:buNone/>
            </a:pPr>
            <a:r>
              <a:rPr lang="en-US" sz="1800" b="1" u="sng" dirty="0"/>
              <a:t>Therapist</a:t>
            </a:r>
          </a:p>
          <a:p>
            <a:r>
              <a:rPr lang="en-US" sz="1800" dirty="0"/>
              <a:t>Awareness of emotional reactions to family </a:t>
            </a:r>
          </a:p>
          <a:p>
            <a:r>
              <a:rPr lang="en-US" sz="1800" dirty="0"/>
              <a:t>Awareness of biases</a:t>
            </a:r>
          </a:p>
          <a:p>
            <a:r>
              <a:rPr lang="en-US" sz="1800" dirty="0"/>
              <a:t>Capacity to recognize/regulate own emotions and co-regulate with family (and intervene when regulated</a:t>
            </a:r>
          </a:p>
          <a:p>
            <a:r>
              <a:rPr lang="en-US" sz="1800" dirty="0"/>
              <a:t>Consider all perspectives</a:t>
            </a:r>
          </a:p>
          <a:p>
            <a:r>
              <a:rPr lang="en-US" sz="1800" dirty="0"/>
              <a:t>Understand context</a:t>
            </a:r>
          </a:p>
          <a:p>
            <a:pPr marL="889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633580" y="1063379"/>
            <a:ext cx="4053300" cy="3417572"/>
          </a:xfrm>
        </p:spPr>
        <p:txBody>
          <a:bodyPr/>
          <a:lstStyle/>
          <a:p>
            <a:pPr marL="88900" indent="0" algn="ctr">
              <a:buNone/>
            </a:pPr>
            <a:r>
              <a:rPr lang="en-US" sz="1800" b="1" u="sng" dirty="0"/>
              <a:t>Supervisor</a:t>
            </a:r>
          </a:p>
          <a:p>
            <a:r>
              <a:rPr lang="en-US" sz="1800" dirty="0"/>
              <a:t>Awareness of emotional reactions to therapist</a:t>
            </a:r>
          </a:p>
          <a:p>
            <a:r>
              <a:rPr lang="en-US" sz="1800" dirty="0"/>
              <a:t>Awareness of biases (about family/therapist)</a:t>
            </a:r>
          </a:p>
          <a:p>
            <a:r>
              <a:rPr lang="en-US" sz="1800" dirty="0"/>
              <a:t>Capacity to recognize/regulate own emotions and therapist’s emotions</a:t>
            </a:r>
          </a:p>
          <a:p>
            <a:r>
              <a:rPr lang="en-US" sz="1800" dirty="0"/>
              <a:t>Consider all perspectives </a:t>
            </a:r>
          </a:p>
          <a:p>
            <a:r>
              <a:rPr lang="en-US" sz="1800" dirty="0"/>
              <a:t>Understand context</a:t>
            </a:r>
          </a:p>
        </p:txBody>
      </p:sp>
    </p:spTree>
    <p:extLst>
      <p:ext uri="{BB962C8B-B14F-4D97-AF65-F5344CB8AC3E}">
        <p14:creationId xmlns:p14="http://schemas.microsoft.com/office/powerpoint/2010/main" val="176441184"/>
      </p:ext>
    </p:extLst>
  </p:cSld>
  <p:clrMapOvr>
    <a:masterClrMapping/>
  </p:clrMapOvr>
</p:sld>
</file>

<file path=ppt/theme/theme1.xml><?xml version="1.0" encoding="utf-8"?>
<a:theme xmlns:a="http://schemas.openxmlformats.org/drawingml/2006/main" name="CPP_Presentation-Template">
  <a:themeElements>
    <a:clrScheme name="Custom 2">
      <a:dk1>
        <a:srgbClr val="007239"/>
      </a:dk1>
      <a:lt1>
        <a:srgbClr val="FFFFFF"/>
      </a:lt1>
      <a:dk2>
        <a:srgbClr val="8DC63F"/>
      </a:dk2>
      <a:lt2>
        <a:srgbClr val="FFFFFF"/>
      </a:lt2>
      <a:accent1>
        <a:srgbClr val="009999"/>
      </a:accent1>
      <a:accent2>
        <a:srgbClr val="8CBAE4"/>
      </a:accent2>
      <a:accent3>
        <a:srgbClr val="FF9933"/>
      </a:accent3>
      <a:accent4>
        <a:srgbClr val="E26D26"/>
      </a:accent4>
      <a:accent5>
        <a:srgbClr val="999999"/>
      </a:accent5>
      <a:accent6>
        <a:srgbClr val="666666"/>
      </a:accent6>
      <a:hlink>
        <a:srgbClr val="009039"/>
      </a:hlink>
      <a:folHlink>
        <a:srgbClr val="0072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PP_Presentation-Template">
  <a:themeElements>
    <a:clrScheme name="Custom 2">
      <a:dk1>
        <a:srgbClr val="007239"/>
      </a:dk1>
      <a:lt1>
        <a:srgbClr val="FFFFFF"/>
      </a:lt1>
      <a:dk2>
        <a:srgbClr val="8DC63F"/>
      </a:dk2>
      <a:lt2>
        <a:srgbClr val="FFFFFF"/>
      </a:lt2>
      <a:accent1>
        <a:srgbClr val="009999"/>
      </a:accent1>
      <a:accent2>
        <a:srgbClr val="8CBAE4"/>
      </a:accent2>
      <a:accent3>
        <a:srgbClr val="FF9933"/>
      </a:accent3>
      <a:accent4>
        <a:srgbClr val="E26D26"/>
      </a:accent4>
      <a:accent5>
        <a:srgbClr val="999999"/>
      </a:accent5>
      <a:accent6>
        <a:srgbClr val="666666"/>
      </a:accent6>
      <a:hlink>
        <a:srgbClr val="009039"/>
      </a:hlink>
      <a:folHlink>
        <a:srgbClr val="0072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1654</Words>
  <Application>Microsoft Macintosh PowerPoint</Application>
  <PresentationFormat>On-screen Show (16:9)</PresentationFormat>
  <Paragraphs>230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Arial</vt:lpstr>
      <vt:lpstr>Noto Sans Symbols</vt:lpstr>
      <vt:lpstr>Montserrat</vt:lpstr>
      <vt:lpstr>Raleway</vt:lpstr>
      <vt:lpstr>Source Sans Pro</vt:lpstr>
      <vt:lpstr>Oxygen</vt:lpstr>
      <vt:lpstr>CPP_Presentation-Template</vt:lpstr>
      <vt:lpstr>CPP_Presentation-Template</vt:lpstr>
      <vt:lpstr>PowerPoint Presentation</vt:lpstr>
      <vt:lpstr>Remembering</vt:lpstr>
      <vt:lpstr>Thoughts</vt:lpstr>
      <vt:lpstr>Roles/Responsibilities  of a Supervisor (not  in order of importance)</vt:lpstr>
      <vt:lpstr>Develop Staff’s Knowledge and Skills</vt:lpstr>
      <vt:lpstr>Developing Therapist’s Knowledge and Skills:  Directing</vt:lpstr>
      <vt:lpstr>Provide a Secure Base for Reflection:  Reflecting</vt:lpstr>
      <vt:lpstr>What does reflective supervision look like?</vt:lpstr>
      <vt:lpstr>Reflective Practice Fidelity:  Parallel Process</vt:lpstr>
      <vt:lpstr>Grist for the Mill</vt:lpstr>
      <vt:lpstr>What’s the Grist </vt:lpstr>
      <vt:lpstr>More Grist</vt:lpstr>
      <vt:lpstr>What’s to Mill? (Reflect)</vt:lpstr>
      <vt:lpstr>Key principals of Reflection/Milling </vt:lpstr>
      <vt:lpstr>Some Objectives for Supervision</vt:lpstr>
      <vt:lpstr>Grist and/or Mill – it depends</vt:lpstr>
      <vt:lpstr>Ports of Entry for feedback </vt:lpstr>
      <vt:lpstr>Reflective Supervision</vt:lpstr>
      <vt:lpstr>Grist or Mill</vt:lpstr>
      <vt:lpstr>Case Vignettes:  </vt:lpstr>
      <vt:lpstr>Grist or Mill?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Lili Gray</cp:lastModifiedBy>
  <cp:revision>51</cp:revision>
  <dcterms:modified xsi:type="dcterms:W3CDTF">2020-04-27T16:26:49Z</dcterms:modified>
</cp:coreProperties>
</file>