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96" r:id="rId5"/>
    <p:sldId id="287" r:id="rId6"/>
    <p:sldId id="292" r:id="rId7"/>
    <p:sldId id="288" r:id="rId8"/>
    <p:sldId id="289" r:id="rId9"/>
    <p:sldId id="260" r:id="rId10"/>
    <p:sldId id="290" r:id="rId11"/>
    <p:sldId id="291" r:id="rId12"/>
    <p:sldId id="294" r:id="rId13"/>
    <p:sldId id="295" r:id="rId14"/>
    <p:sldId id="284" r:id="rId15"/>
    <p:sldId id="293" r:id="rId16"/>
    <p:sldId id="265" r:id="rId17"/>
    <p:sldId id="264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7"/>
    <p:restoredTop sz="94627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FF2B2-A220-4F3B-A70E-54C4B6FCDAE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C2F11-A0DB-4CA7-8DB2-F3CF3A34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8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DBE4EE-02F4-40D8-BCC8-9CF1141B214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478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23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58951-F553-4DB8-B7C8-4E0B1275148F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pPr marL="0" marR="0" lvl="0" indent="0" algn="l" defTabSz="9239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72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9384D-B149-3040-B7BB-40BA19CDB9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9384D-B149-3040-B7BB-40BA19CDB9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996AC-0DE0-4BF0-A3AA-68DCE03F2C9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96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08900A-3DE9-408B-B2FD-B08B9C00839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51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C2F11-A0DB-4CA7-8DB2-F3CF3A3428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charset="-128"/>
              </a:rPr>
              <a:t>Add tantrum photo</a:t>
            </a: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© 2011 Florida State University Center for Prevention &amp; Early Intervention Policy 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C5613-4EE2-4C04-913B-D08F8FE118FA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1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6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4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1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5C53-650F-4733-8E76-FDDB4962BB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FCB6-C333-464E-BFEC-770CDF71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40081"/>
            <a:ext cx="2743200" cy="3681976"/>
          </a:xfrm>
          <a:noFill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Parenting 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Stress: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Children Need </a:t>
            </a: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to Thrive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 and Uncertain</a:t>
            </a:r>
            <a:b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endParaRPr lang="en-US" sz="3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60487"/>
            <a:ext cx="2895600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Alicia F. Lieberman, PhD</a:t>
            </a:r>
          </a:p>
          <a:p>
            <a:pPr algn="l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San Francisco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xmlns="" id="{9FDE533C-5A0D-3F42-8513-B0AADBE1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32741" b="2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76300" y="685800"/>
            <a:ext cx="7391400" cy="12954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Assessing Traumatic Experiences: Objective Danger And Coping Resources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12947"/>
            <a:ext cx="3767795" cy="2924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00" y="2412947"/>
            <a:ext cx="3748199" cy="29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9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E1FB9CC-9DAC-3E4F-97D0-6BF7D1B51A8A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7391400" cy="139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9pPr>
          </a:lstStyle>
          <a:p>
            <a:pPr algn="ctr" defTabSz="457189">
              <a:defRPr/>
            </a:pP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Reality, Emotions, and Behavior:</a:t>
            </a:r>
            <a:b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past is never dead. It’s not even past.” </a:t>
            </a:r>
            <a:endParaRPr lang="en-US" sz="2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31E3BD1-BC08-4DA5-9ED2-1C51097F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19" y="1818432"/>
            <a:ext cx="4968562" cy="4620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61CA312-6809-4342-8EA7-2C5AD572EB8C}"/>
              </a:ext>
            </a:extLst>
          </p:cNvPr>
          <p:cNvSpPr txBox="1"/>
          <p:nvPr/>
        </p:nvSpPr>
        <p:spPr>
          <a:xfrm>
            <a:off x="6553200" y="1433711"/>
            <a:ext cx="22087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William Faulkner</a:t>
            </a:r>
            <a:endParaRPr lang="en-US" sz="19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91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4676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Meaning To Behavior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4676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framework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 of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normative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and competencies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 of normative anxieties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framework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childrearing values and practices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relationships, attachment quality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Adversity/trauma  vs. Protective 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experiences/Historical trauma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15678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03238"/>
            <a:ext cx="7010400" cy="109696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Parent-Child Relationship </a:t>
            </a:r>
            <a:b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Context of Chronic Stress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162800" cy="2361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affect regulation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negative attributions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to mental representations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Traumatic expectations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and child may become traumatic reminders for one another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7544"/>
            <a:ext cx="4648200" cy="26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5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022" y="643173"/>
            <a:ext cx="8383954" cy="95255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Young Children’s “Out Of Control” Behaviors May Be </a:t>
            </a:r>
            <a:r>
              <a:rPr lang="en-US" sz="32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Signs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Traumatic Stress </a:t>
            </a:r>
          </a:p>
        </p:txBody>
      </p:sp>
      <p:pic>
        <p:nvPicPr>
          <p:cNvPr id="52228" name="Picture 4" descr="http://www.rebeccaruiz.com/wp-content/uploads/2014/07/crying-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38" y="1742720"/>
            <a:ext cx="6702923" cy="44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857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Speaking the Unspeakable Mean?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safe, respectful space to address painful events that are 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consciously remembered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acknowledged as real 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child, caregiver, and others</a:t>
            </a:r>
          </a:p>
          <a:p>
            <a:pPr marL="0" indent="0">
              <a:buFontTx/>
              <a:buNone/>
              <a:defRPr/>
            </a:pP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possible causal connections between the painful event and presenting symptoms</a:t>
            </a:r>
          </a:p>
          <a:p>
            <a:pPr>
              <a:defRPr/>
            </a:pP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attuned to the child’s and parent’s rhythm as they explore these 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links</a:t>
            </a:r>
          </a:p>
          <a:p>
            <a:pPr>
              <a:defRPr/>
            </a:pP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Telehealth sessions offer a remarkably intimate glimpse into the family</a:t>
            </a:r>
          </a:p>
          <a:p>
            <a:pPr>
              <a:defRPr/>
            </a:pP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 and child may show and reveal unexpected aspects of their lives</a:t>
            </a: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Partnership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67200" y="1999647"/>
            <a:ext cx="4114800" cy="3535362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Translating the discrepancies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child’s and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parents’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 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 happened” in mind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Coping with incompatible agendas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Negotiating disagreements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as supportive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socializer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991307" cy="448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6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Repair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2133597"/>
            <a:ext cx="3886200" cy="2590800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secure base to reciprocity: “What one person can do, another person cannot do” 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words are not enough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up after a fight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9299"/>
            <a:ext cx="4342412" cy="30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30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Caring for Ourselves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collective danger increases the risk of vicarious trauma and burnout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to take small breaks to prevent the accumulation of stress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60-90 seconds may be suffice, repeated throughout the day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dysregulated feeling and give a name to it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 in a self-care activity that engages your kindness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7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Wonder!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3243943" cy="5179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joy of discovery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Discovering the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Locomotion!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Words!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can do, therefore I am”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Discovering the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Mind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expectations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and bad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Discovering the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body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Self-recognition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Naming feelings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 descr="C:\Users\uzachkn\Desktop\Marysue Rucci\! AUTHORS &amp; BOOKS\Liberman, Alicia\EMOTIONAL LIFE OF THE TODDLER 2016\PHOTOS\Lieberman The Emotional Life of the Toddler Photos March 2017 (41)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" y="1417638"/>
            <a:ext cx="3503814" cy="491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4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Normative Anxieties:</a:t>
            </a:r>
            <a:b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Origins of Lifelong Internal Stress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81600" y="1828800"/>
            <a:ext cx="3505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separation</a:t>
            </a:r>
          </a:p>
          <a:p>
            <a:pPr marL="457200" lvl="1" indent="0">
              <a:buNone/>
            </a:pP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8-24 months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losing love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18-36 months</a:t>
            </a: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body damage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12-36 months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being bad: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moral conscience  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months -5 years</a:t>
            </a: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572000" cy="320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59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955221"/>
            <a:ext cx="8153401" cy="1306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Normative </a:t>
            </a:r>
            <a:r>
              <a:rPr lang="en-US" alt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Parental Functions</a:t>
            </a:r>
          </a:p>
        </p:txBody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3640" y="2024973"/>
            <a:ext cx="8403771" cy="3601301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Protection from </a:t>
            </a:r>
            <a:r>
              <a:rPr lang="en-US" alt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danger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Caregiving</a:t>
            </a:r>
            <a:endParaRPr lang="en-US" altLang="en-US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Socialization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Reality testing</a:t>
            </a:r>
            <a:endParaRPr lang="en-US" altLang="en-US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Giving the child a sense that life is valuable and </a:t>
            </a:r>
            <a:r>
              <a:rPr lang="en-US" altLang="en-US" dirty="0" smtClean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meaningful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Cultural differences in values and expectations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Each of these functions is vulnerable to stress and trauma</a:t>
            </a:r>
          </a:p>
          <a:p>
            <a:pPr>
              <a:defRPr/>
            </a:pPr>
            <a:endParaRPr lang="en-US" altLang="en-US" dirty="0" smtClean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en-US" sz="21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endParaRPr lang="en-US" altLang="en-US" sz="2100" dirty="0">
              <a:solidFill>
                <a:schemeClr val="accent6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857250"/>
            <a:ext cx="383639" cy="228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89A590"/>
              </a:buClr>
              <a:buSzPct val="25000"/>
            </a:pPr>
            <a:fld id="{00000000-1234-1234-1234-123412341234}" type="slidenum">
              <a:rPr lang="en-US">
                <a:solidFill>
                  <a:srgbClr val="89A590"/>
                </a:solidFill>
                <a:latin typeface="Raleway"/>
                <a:ea typeface="Raleway"/>
                <a:cs typeface="Raleway"/>
                <a:sym typeface="Raleway"/>
              </a:rPr>
              <a:pPr>
                <a:buClr>
                  <a:srgbClr val="89A590"/>
                </a:buClr>
                <a:buSzPct val="25000"/>
              </a:pPr>
              <a:t>4</a:t>
            </a:fld>
            <a:endParaRPr lang="en-US">
              <a:solidFill>
                <a:srgbClr val="89A59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725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Reality Matters:</a:t>
            </a:r>
            <a:b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Stress and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3810000" cy="3535362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3 years are the most dangerous in the child’s life:</a:t>
            </a:r>
          </a:p>
          <a:p>
            <a:pPr lvl="1"/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Accidental injury</a:t>
            </a:r>
          </a:p>
          <a:p>
            <a:pPr lvl="1"/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violence</a:t>
            </a: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 confirms anxiety:</a:t>
            </a:r>
          </a:p>
          <a:p>
            <a:pPr lvl="1"/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will be left; I will be hurt;</a:t>
            </a:r>
            <a:b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can’t be loved; I am bad”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is an adaptive response:</a:t>
            </a:r>
          </a:p>
          <a:p>
            <a:pPr lvl="1"/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Freeze, fight, flight</a:t>
            </a:r>
          </a:p>
          <a:p>
            <a:pPr marL="0" indent="0">
              <a:buNone/>
            </a:pPr>
            <a:endParaRPr lang="en-US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i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1500063"/>
              </p:ext>
            </p:extLst>
          </p:nvPr>
        </p:nvGraphicFramePr>
        <p:xfrm>
          <a:off x="4648200" y="2379250"/>
          <a:ext cx="4038600" cy="267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3" imgW="5714286" imgH="3790476" progId="MS_ClipArt_Gallery.5">
                  <p:embed/>
                </p:oleObj>
              </mc:Choice>
              <mc:Fallback>
                <p:oleObj name="Clip" r:id="rId3" imgW="5714286" imgH="3790476" progId="MS_ClipArt_Gallery.5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79250"/>
                        <a:ext cx="4038600" cy="267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36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and Sheltering-in-Place:</a:t>
            </a:r>
            <a:b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Adjusting to New Stresses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339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known danger: Illness and death</a:t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generates anxiety: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happen if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…?  </a:t>
            </a:r>
          </a:p>
          <a:p>
            <a:pPr lvl="1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the social contract</a:t>
            </a:r>
          </a:p>
          <a:p>
            <a:pPr lvl="1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Heightened inequities</a:t>
            </a:r>
          </a:p>
          <a:p>
            <a:pPr lvl="1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Low-income and minorities are disproportionately affected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repercussions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lower income to urgent need</a:t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Sheltering-In-Place: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constraints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expectations amidst higher need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safety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4"/>
            <a:ext cx="8373533" cy="145676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Risk as a Continuum from Stress to Trauma:</a:t>
            </a:r>
            <a:b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Where do COVID-19 and Sheltering in Place Belong?</a:t>
            </a:r>
            <a:endParaRPr lang="en-US" altLang="en-US" sz="3200" b="1" dirty="0">
              <a:solidFill>
                <a:srgbClr val="0033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836395"/>
            <a:ext cx="2644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0" dirty="0">
                <a:solidFill>
                  <a:srgbClr val="666666">
                    <a:lumMod val="50000"/>
                  </a:srgbClr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Arial"/>
              </a:rPr>
              <a:t>Normative, </a:t>
            </a:r>
          </a:p>
          <a:p>
            <a:pPr algn="ctr" defTabSz="914378">
              <a:defRPr/>
            </a:pPr>
            <a:r>
              <a:rPr lang="en-US" sz="2000" kern="0" dirty="0">
                <a:solidFill>
                  <a:srgbClr val="666666">
                    <a:lumMod val="50000"/>
                  </a:srgbClr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Arial"/>
              </a:rPr>
              <a:t>Developmentally Appropriate Stress</a:t>
            </a:r>
          </a:p>
          <a:p>
            <a:pPr algn="ctr" defTabSz="914378">
              <a:defRPr/>
            </a:pPr>
            <a:endParaRPr lang="en-US" kern="0" dirty="0">
              <a:solidFill>
                <a:srgbClr val="666666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6104" y="2904694"/>
            <a:ext cx="2940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altLang="en-US" sz="2000" kern="0" dirty="0">
                <a:solidFill>
                  <a:srgbClr val="666666">
                    <a:lumMod val="50000"/>
                  </a:srgbClr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Arial"/>
              </a:rPr>
              <a:t>Situationally appropriate, Manageable-to-Dysregulated Stress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30288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2000" kern="0" dirty="0">
                <a:solidFill>
                  <a:srgbClr val="666666">
                    <a:lumMod val="50000"/>
                  </a:srgbClr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Arial"/>
              </a:rPr>
              <a:t>Traumatic</a:t>
            </a:r>
            <a:r>
              <a:rPr lang="en-US" kern="0" dirty="0">
                <a:solidFill>
                  <a:srgbClr val="666666">
                    <a:lumMod val="50000"/>
                  </a:srgbClr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  <a:sym typeface="Arial"/>
              </a:rPr>
              <a:t> Stress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5108" y="4092479"/>
            <a:ext cx="2540000" cy="0"/>
          </a:xfrm>
          <a:prstGeom prst="straightConnector1">
            <a:avLst/>
          </a:prstGeom>
          <a:ln w="127000"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6096000" y="4092479"/>
            <a:ext cx="2590799" cy="0"/>
          </a:xfrm>
          <a:prstGeom prst="straightConnector1">
            <a:avLst/>
          </a:prstGeom>
          <a:ln w="1270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3125108" y="4092479"/>
            <a:ext cx="2970892" cy="0"/>
          </a:xfrm>
          <a:prstGeom prst="straightConnector1">
            <a:avLst/>
          </a:prstGeom>
          <a:ln w="1270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1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56616" y="5758184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558ED5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58ED5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558ED5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rgbClr val="558ED5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58ED5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58ED5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58ED5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558ED5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by </a:t>
            </a:r>
            <a:r>
              <a:rPr lang="en-US" alt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Lynnly</a:t>
            </a:r>
            <a:r>
              <a:rPr lang="en-US" alt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Labovitz</a:t>
            </a:r>
            <a:r>
              <a:rPr lang="en-US" alt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with artist and patient permission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910A5DB-82ED-6046-B6C2-4EAA1FB5CDCC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Calibri" charset="0"/>
              </a:defRPr>
            </a:lvl9pPr>
          </a:lstStyle>
          <a:p>
            <a:pPr algn="ctr"/>
            <a:r>
              <a:rPr lang="en-US" sz="33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Providers New Roles: </a:t>
            </a:r>
          </a:p>
          <a:p>
            <a:pPr algn="ctr"/>
            <a:r>
              <a:rPr lang="en-US" sz="33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 and Resiliency-informed Tele-health</a:t>
            </a:r>
            <a:r>
              <a:rPr lang="en-US" sz="33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Casandra.png">
            <a:extLst>
              <a:ext uri="{FF2B5EF4-FFF2-40B4-BE49-F238E27FC236}">
                <a16:creationId xmlns:a16="http://schemas.microsoft.com/office/drawing/2014/main" xmlns="" id="{EBA165D7-77F2-7B40-ACF0-676080563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5616"/>
            <a:ext cx="2652002" cy="397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4B8458-D384-4041-8B9F-5360B4A623F6}"/>
              </a:ext>
            </a:extLst>
          </p:cNvPr>
          <p:cNvSpPr txBox="1"/>
          <p:nvPr/>
        </p:nvSpPr>
        <p:spPr>
          <a:xfrm>
            <a:off x="3200400" y="1785616"/>
            <a:ext cx="5562600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 protect children and caregivers from the physical and psychological health impacts of COVID-related </a:t>
            </a: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Telehealth sessions can foster therapeutic closeness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9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interest in immediate safety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Validate feelings as legitimate responses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9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 move 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dysregulated/traumatic stress to adaptive, manageable situational stress</a:t>
            </a:r>
            <a:b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9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Foster 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safety, developmental momentum, socialization goals</a:t>
            </a:r>
          </a:p>
          <a:p>
            <a:pPr>
              <a:defRPr/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 Secure </a:t>
            </a: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Base:</a:t>
            </a:r>
            <a:b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Pillars of a Therapeutic Attitude</a:t>
            </a:r>
            <a:b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638299"/>
            <a:ext cx="4110446" cy="43397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 connection over fear, protection and hope is the most important therapeutic intervention we can offer right now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Legitimizing fear as a primary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fosters survival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Protection and safety are the foundation of healthy love for children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adults</a:t>
            </a:r>
          </a:p>
          <a:p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“Being with” in empathic problem solving with problems of living and emotional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8298"/>
            <a:ext cx="3486064" cy="464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0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640</Words>
  <Application>Microsoft Office PowerPoint</Application>
  <PresentationFormat>‫הצגה על המסך (4:3)</PresentationFormat>
  <Paragraphs>175</Paragraphs>
  <Slides>18</Slides>
  <Notes>8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Parenting Under Stress: What Young Children Need              to Thrive In Dangerous and Uncertain Times</vt:lpstr>
      <vt:lpstr>Wonder! </vt:lpstr>
      <vt:lpstr>Normative Anxieties: Early Origins of Lifelong Internal Stress</vt:lpstr>
      <vt:lpstr> Normative Parental Functions</vt:lpstr>
      <vt:lpstr>Reality Matters: Impact of Stress and Trauma</vt:lpstr>
      <vt:lpstr>COVID-19 and Sheltering-in-Place: Adjusting to New Stresses </vt:lpstr>
      <vt:lpstr>Risk as a Continuum from Stress to Trauma: Where do COVID-19 and Sheltering in Place Belong?</vt:lpstr>
      <vt:lpstr>מצגת של PowerPoint</vt:lpstr>
      <vt:lpstr>Creating A Secure Base: Pillars of a Therapeutic Attitude </vt:lpstr>
      <vt:lpstr>Assessing Traumatic Experiences: Objective Danger And Coping Resources</vt:lpstr>
      <vt:lpstr>מצגת של PowerPoint</vt:lpstr>
      <vt:lpstr>Giving Meaning To Behavior</vt:lpstr>
      <vt:lpstr>Changes In Parent-Child Relationship  In the Context of Chronic Stress</vt:lpstr>
      <vt:lpstr>Young Children’s “Out Of Control” Behaviors May Be Signs Of Traumatic Stress </vt:lpstr>
      <vt:lpstr>What Does Speaking the Unspeakable Mean?</vt:lpstr>
      <vt:lpstr>Building a Partnership</vt:lpstr>
      <vt:lpstr>The Importance of Repair</vt:lpstr>
      <vt:lpstr>Caring for Ourselves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Under Stress: What Young Children Need to Thrive In Dangerous and Uncertain Times</dc:title>
  <dc:creator>Rogowski, Belen</dc:creator>
  <cp:lastModifiedBy>Yaffa Tsionit</cp:lastModifiedBy>
  <cp:revision>17</cp:revision>
  <dcterms:created xsi:type="dcterms:W3CDTF">2020-04-14T21:39:27Z</dcterms:created>
  <dcterms:modified xsi:type="dcterms:W3CDTF">2020-07-08T05:23:03Z</dcterms:modified>
</cp:coreProperties>
</file>