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97" r:id="rId2"/>
    <p:sldId id="317" r:id="rId3"/>
    <p:sldId id="313" r:id="rId4"/>
    <p:sldId id="321" r:id="rId5"/>
    <p:sldId id="328" r:id="rId6"/>
    <p:sldId id="315" r:id="rId7"/>
    <p:sldId id="300" r:id="rId8"/>
    <p:sldId id="316" r:id="rId9"/>
    <p:sldId id="304" r:id="rId10"/>
    <p:sldId id="319" r:id="rId11"/>
    <p:sldId id="334" r:id="rId12"/>
    <p:sldId id="335" r:id="rId13"/>
    <p:sldId id="302" r:id="rId14"/>
    <p:sldId id="311" r:id="rId15"/>
    <p:sldId id="332" r:id="rId16"/>
    <p:sldId id="333" r:id="rId17"/>
    <p:sldId id="325" r:id="rId18"/>
    <p:sldId id="298" r:id="rId19"/>
    <p:sldId id="323" r:id="rId20"/>
    <p:sldId id="324" r:id="rId21"/>
    <p:sldId id="326" r:id="rId22"/>
    <p:sldId id="262" r:id="rId23"/>
    <p:sldId id="301" r:id="rId2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a Lamminen" initials="LL" lastIdx="4" clrIdx="0">
    <p:extLst>
      <p:ext uri="{19B8F6BF-5375-455C-9EA6-DF929625EA0E}">
        <p15:presenceInfo xmlns:p15="http://schemas.microsoft.com/office/powerpoint/2012/main" userId="S-1-5-21-1951886993-1096551141-402028614-207641" providerId="AD"/>
      </p:ext>
    </p:extLst>
  </p:cmAuthor>
  <p:cmAuthor id="2" name="Jill Mcleigh" initials="JM" lastIdx="1" clrIdx="1">
    <p:extLst>
      <p:ext uri="{19B8F6BF-5375-455C-9EA6-DF929625EA0E}">
        <p15:presenceInfo xmlns:p15="http://schemas.microsoft.com/office/powerpoint/2012/main" userId="S-1-5-21-1951886993-1096551141-402028614-900705" providerId="AD"/>
      </p:ext>
    </p:extLst>
  </p:cmAuthor>
  <p:cmAuthor id="3" name="Laura Lamminen" initials="LL [2]" lastIdx="1" clrIdx="2">
    <p:extLst>
      <p:ext uri="{19B8F6BF-5375-455C-9EA6-DF929625EA0E}">
        <p15:presenceInfo xmlns:p15="http://schemas.microsoft.com/office/powerpoint/2012/main" userId="S::laura.lamminen@childrens.com::713004b6-b029-4f78-9bec-44b48d36f99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4E69"/>
    <a:srgbClr val="247198"/>
    <a:srgbClr val="2677A0"/>
    <a:srgbClr val="3B50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61" autoAdjust="0"/>
    <p:restoredTop sz="86408" autoAdjust="0"/>
  </p:normalViewPr>
  <p:slideViewPr>
    <p:cSldViewPr snapToGrid="0">
      <p:cViewPr varScale="1">
        <p:scale>
          <a:sx n="95" d="100"/>
          <a:sy n="95" d="100"/>
        </p:scale>
        <p:origin x="186" y="78"/>
      </p:cViewPr>
      <p:guideLst/>
    </p:cSldViewPr>
  </p:slideViewPr>
  <p:outlineViewPr>
    <p:cViewPr>
      <p:scale>
        <a:sx n="33" d="100"/>
        <a:sy n="33" d="100"/>
      </p:scale>
      <p:origin x="0" y="-2731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svg"/><Relationship Id="rId1" Type="http://schemas.openxmlformats.org/officeDocument/2006/relationships/image" Target="../media/image39.png"/><Relationship Id="rId4" Type="http://schemas.openxmlformats.org/officeDocument/2006/relationships/image" Target="../media/image4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svg"/><Relationship Id="rId9" Type="http://schemas.openxmlformats.org/officeDocument/2006/relationships/image" Target="../media/image24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svg"/><Relationship Id="rId1" Type="http://schemas.openxmlformats.org/officeDocument/2006/relationships/image" Target="../media/image39.png"/><Relationship Id="rId4" Type="http://schemas.openxmlformats.org/officeDocument/2006/relationships/image" Target="../media/image4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5D55F1-5A7D-4FC6-86D3-ED8E22E651A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93E2E536-0BD9-4978-B4CF-2B3E0993F135}">
      <dgm:prSet/>
      <dgm:spPr/>
      <dgm:t>
        <a:bodyPr/>
        <a:lstStyle/>
        <a:p>
          <a:r>
            <a:rPr lang="en-US"/>
            <a:t>An estimated 90% of children in foster care have been exposed to trauma, with nearly half reporting exposure to 4 or more types of traumatic events (Stein et al., 2001)</a:t>
          </a:r>
        </a:p>
      </dgm:t>
    </dgm:pt>
    <dgm:pt modelId="{2910D698-6CDF-485A-832B-AA83E6B55FB6}" type="parTrans" cxnId="{F7EEA68A-EAAF-434D-949A-675FB5D8845E}">
      <dgm:prSet/>
      <dgm:spPr/>
      <dgm:t>
        <a:bodyPr/>
        <a:lstStyle/>
        <a:p>
          <a:endParaRPr lang="en-US"/>
        </a:p>
      </dgm:t>
    </dgm:pt>
    <dgm:pt modelId="{295728C1-825F-41D8-8C93-34D0784740DF}" type="sibTrans" cxnId="{F7EEA68A-EAAF-434D-949A-675FB5D8845E}">
      <dgm:prSet/>
      <dgm:spPr/>
      <dgm:t>
        <a:bodyPr/>
        <a:lstStyle/>
        <a:p>
          <a:endParaRPr lang="en-US"/>
        </a:p>
      </dgm:t>
    </dgm:pt>
    <dgm:pt modelId="{8061C400-A983-4661-B7E3-9D631C13F1AA}">
      <dgm:prSet/>
      <dgm:spPr/>
      <dgm:t>
        <a:bodyPr/>
        <a:lstStyle/>
        <a:p>
          <a:r>
            <a:rPr lang="en-US"/>
            <a:t>A comprehensive review of children entering foster care in one state revealed that 1 in 4 exhibited trauma symptoms requiring treatment (Griffin, Kisiel, McClelland, Stolback, &amp; Holzberg, 2012)</a:t>
          </a:r>
        </a:p>
      </dgm:t>
    </dgm:pt>
    <dgm:pt modelId="{A490556C-CF61-47B1-9D31-9F7176BBACE9}" type="parTrans" cxnId="{CBD93C3D-3ACA-45BF-9135-9E9AEDD2373D}">
      <dgm:prSet/>
      <dgm:spPr/>
      <dgm:t>
        <a:bodyPr/>
        <a:lstStyle/>
        <a:p>
          <a:endParaRPr lang="en-US"/>
        </a:p>
      </dgm:t>
    </dgm:pt>
    <dgm:pt modelId="{A9834F6F-6090-4EFF-815E-42CF36A2E1D6}" type="sibTrans" cxnId="{CBD93C3D-3ACA-45BF-9135-9E9AEDD2373D}">
      <dgm:prSet/>
      <dgm:spPr/>
      <dgm:t>
        <a:bodyPr/>
        <a:lstStyle/>
        <a:p>
          <a:endParaRPr lang="en-US"/>
        </a:p>
      </dgm:t>
    </dgm:pt>
    <dgm:pt modelId="{D89BACAD-2B5B-444F-AFEB-405E8EFE9E2A}">
      <dgm:prSet/>
      <dgm:spPr/>
      <dgm:t>
        <a:bodyPr/>
        <a:lstStyle/>
        <a:p>
          <a:r>
            <a:rPr lang="en-US"/>
            <a:t>Trauma can be compounded by the removal of children from their families, loved ones, and communities and by adverse experiences in foster care.</a:t>
          </a:r>
        </a:p>
      </dgm:t>
    </dgm:pt>
    <dgm:pt modelId="{D028B4C0-EB8A-4C96-AFCE-E5D48D3356F5}" type="parTrans" cxnId="{44F30889-3EAB-4F22-8B5D-DD63E8FBD373}">
      <dgm:prSet/>
      <dgm:spPr/>
      <dgm:t>
        <a:bodyPr/>
        <a:lstStyle/>
        <a:p>
          <a:endParaRPr lang="en-US"/>
        </a:p>
      </dgm:t>
    </dgm:pt>
    <dgm:pt modelId="{EE9CFE1F-165D-49B1-8CE0-9F4886DAD9EA}" type="sibTrans" cxnId="{44F30889-3EAB-4F22-8B5D-DD63E8FBD373}">
      <dgm:prSet/>
      <dgm:spPr/>
      <dgm:t>
        <a:bodyPr/>
        <a:lstStyle/>
        <a:p>
          <a:endParaRPr lang="en-US"/>
        </a:p>
      </dgm:t>
    </dgm:pt>
    <dgm:pt modelId="{6C98037E-2CAE-4D3C-9AE9-A0AA54FB73B7}" type="pres">
      <dgm:prSet presAssocID="{8A5D55F1-5A7D-4FC6-86D3-ED8E22E651AD}" presName="root" presStyleCnt="0">
        <dgm:presLayoutVars>
          <dgm:dir/>
          <dgm:resizeHandles val="exact"/>
        </dgm:presLayoutVars>
      </dgm:prSet>
      <dgm:spPr/>
    </dgm:pt>
    <dgm:pt modelId="{C601F89E-4128-4EA8-AF52-CCF398BD6762}" type="pres">
      <dgm:prSet presAssocID="{93E2E536-0BD9-4978-B4CF-2B3E0993F135}" presName="compNode" presStyleCnt="0"/>
      <dgm:spPr/>
    </dgm:pt>
    <dgm:pt modelId="{299FC994-626B-418A-A355-300E4701A116}" type="pres">
      <dgm:prSet presAssocID="{93E2E536-0BD9-4978-B4CF-2B3E0993F135}" presName="bgRect" presStyleLbl="bgShp" presStyleIdx="0" presStyleCnt="3"/>
      <dgm:spPr/>
    </dgm:pt>
    <dgm:pt modelId="{7FDEAF53-56D0-47EA-8A64-348F40382C22}" type="pres">
      <dgm:prSet presAssocID="{93E2E536-0BD9-4978-B4CF-2B3E0993F13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B03F4EB0-0618-4B18-9F43-0D6548830B34}" type="pres">
      <dgm:prSet presAssocID="{93E2E536-0BD9-4978-B4CF-2B3E0993F135}" presName="spaceRect" presStyleCnt="0"/>
      <dgm:spPr/>
    </dgm:pt>
    <dgm:pt modelId="{3C2B38B9-F549-4C17-81D9-97EB07C0B6A0}" type="pres">
      <dgm:prSet presAssocID="{93E2E536-0BD9-4978-B4CF-2B3E0993F135}" presName="parTx" presStyleLbl="revTx" presStyleIdx="0" presStyleCnt="3">
        <dgm:presLayoutVars>
          <dgm:chMax val="0"/>
          <dgm:chPref val="0"/>
        </dgm:presLayoutVars>
      </dgm:prSet>
      <dgm:spPr/>
    </dgm:pt>
    <dgm:pt modelId="{34DBF3BB-FF37-433C-9BCB-F183602C2B23}" type="pres">
      <dgm:prSet presAssocID="{295728C1-825F-41D8-8C93-34D0784740DF}" presName="sibTrans" presStyleCnt="0"/>
      <dgm:spPr/>
    </dgm:pt>
    <dgm:pt modelId="{4C454616-EC61-4CD0-97B1-2C6B2FBEF764}" type="pres">
      <dgm:prSet presAssocID="{8061C400-A983-4661-B7E3-9D631C13F1AA}" presName="compNode" presStyleCnt="0"/>
      <dgm:spPr/>
    </dgm:pt>
    <dgm:pt modelId="{5F14FEA0-D36B-4F1E-A91B-9D3617DFBFC6}" type="pres">
      <dgm:prSet presAssocID="{8061C400-A983-4661-B7E3-9D631C13F1AA}" presName="bgRect" presStyleLbl="bgShp" presStyleIdx="1" presStyleCnt="3"/>
      <dgm:spPr/>
    </dgm:pt>
    <dgm:pt modelId="{61C90EC0-CA00-489C-8037-A3058E995966}" type="pres">
      <dgm:prSet presAssocID="{8061C400-A983-4661-B7E3-9D631C13F1A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ised hand"/>
        </a:ext>
      </dgm:extLst>
    </dgm:pt>
    <dgm:pt modelId="{3581AF85-3047-4FA3-ABD9-E2D6253392B0}" type="pres">
      <dgm:prSet presAssocID="{8061C400-A983-4661-B7E3-9D631C13F1AA}" presName="spaceRect" presStyleCnt="0"/>
      <dgm:spPr/>
    </dgm:pt>
    <dgm:pt modelId="{1EED2D52-AB39-4034-A1BE-E69577996038}" type="pres">
      <dgm:prSet presAssocID="{8061C400-A983-4661-B7E3-9D631C13F1AA}" presName="parTx" presStyleLbl="revTx" presStyleIdx="1" presStyleCnt="3">
        <dgm:presLayoutVars>
          <dgm:chMax val="0"/>
          <dgm:chPref val="0"/>
        </dgm:presLayoutVars>
      </dgm:prSet>
      <dgm:spPr/>
    </dgm:pt>
    <dgm:pt modelId="{4A813D7A-76D8-4603-A361-EDEAEDB7C1C4}" type="pres">
      <dgm:prSet presAssocID="{A9834F6F-6090-4EFF-815E-42CF36A2E1D6}" presName="sibTrans" presStyleCnt="0"/>
      <dgm:spPr/>
    </dgm:pt>
    <dgm:pt modelId="{B332BF4A-4A55-4DC0-AD4D-1EB503BCADFD}" type="pres">
      <dgm:prSet presAssocID="{D89BACAD-2B5B-444F-AFEB-405E8EFE9E2A}" presName="compNode" presStyleCnt="0"/>
      <dgm:spPr/>
    </dgm:pt>
    <dgm:pt modelId="{4ADA0CB4-9E46-4561-B3D3-971040EB935F}" type="pres">
      <dgm:prSet presAssocID="{D89BACAD-2B5B-444F-AFEB-405E8EFE9E2A}" presName="bgRect" presStyleLbl="bgShp" presStyleIdx="2" presStyleCnt="3"/>
      <dgm:spPr/>
    </dgm:pt>
    <dgm:pt modelId="{0DFB5D1B-06AE-4222-8DC1-471D160B83E9}" type="pres">
      <dgm:prSet presAssocID="{D89BACAD-2B5B-444F-AFEB-405E8EFE9E2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nfluencer"/>
        </a:ext>
      </dgm:extLst>
    </dgm:pt>
    <dgm:pt modelId="{5DFA33AE-37C5-4A2D-BF7D-EA32E4DFB026}" type="pres">
      <dgm:prSet presAssocID="{D89BACAD-2B5B-444F-AFEB-405E8EFE9E2A}" presName="spaceRect" presStyleCnt="0"/>
      <dgm:spPr/>
    </dgm:pt>
    <dgm:pt modelId="{1D2D1B20-CB68-4F9E-8989-45642286CCE6}" type="pres">
      <dgm:prSet presAssocID="{D89BACAD-2B5B-444F-AFEB-405E8EFE9E2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BD93C3D-3ACA-45BF-9135-9E9AEDD2373D}" srcId="{8A5D55F1-5A7D-4FC6-86D3-ED8E22E651AD}" destId="{8061C400-A983-4661-B7E3-9D631C13F1AA}" srcOrd="1" destOrd="0" parTransId="{A490556C-CF61-47B1-9D31-9F7176BBACE9}" sibTransId="{A9834F6F-6090-4EFF-815E-42CF36A2E1D6}"/>
    <dgm:cxn modelId="{90555B75-B500-4551-9A40-066D7166E274}" type="presOf" srcId="{8061C400-A983-4661-B7E3-9D631C13F1AA}" destId="{1EED2D52-AB39-4034-A1BE-E69577996038}" srcOrd="0" destOrd="0" presId="urn:microsoft.com/office/officeart/2018/2/layout/IconVerticalSolidList"/>
    <dgm:cxn modelId="{44F30889-3EAB-4F22-8B5D-DD63E8FBD373}" srcId="{8A5D55F1-5A7D-4FC6-86D3-ED8E22E651AD}" destId="{D89BACAD-2B5B-444F-AFEB-405E8EFE9E2A}" srcOrd="2" destOrd="0" parTransId="{D028B4C0-EB8A-4C96-AFCE-E5D48D3356F5}" sibTransId="{EE9CFE1F-165D-49B1-8CE0-9F4886DAD9EA}"/>
    <dgm:cxn modelId="{F7EEA68A-EAAF-434D-949A-675FB5D8845E}" srcId="{8A5D55F1-5A7D-4FC6-86D3-ED8E22E651AD}" destId="{93E2E536-0BD9-4978-B4CF-2B3E0993F135}" srcOrd="0" destOrd="0" parTransId="{2910D698-6CDF-485A-832B-AA83E6B55FB6}" sibTransId="{295728C1-825F-41D8-8C93-34D0784740DF}"/>
    <dgm:cxn modelId="{8D368495-4FFB-43E6-AC73-05BBE34C7CDC}" type="presOf" srcId="{D89BACAD-2B5B-444F-AFEB-405E8EFE9E2A}" destId="{1D2D1B20-CB68-4F9E-8989-45642286CCE6}" srcOrd="0" destOrd="0" presId="urn:microsoft.com/office/officeart/2018/2/layout/IconVerticalSolidList"/>
    <dgm:cxn modelId="{B5779CC3-20D9-4667-A50B-69CA41B8936A}" type="presOf" srcId="{8A5D55F1-5A7D-4FC6-86D3-ED8E22E651AD}" destId="{6C98037E-2CAE-4D3C-9AE9-A0AA54FB73B7}" srcOrd="0" destOrd="0" presId="urn:microsoft.com/office/officeart/2018/2/layout/IconVerticalSolidList"/>
    <dgm:cxn modelId="{2C4777F8-26F1-4090-9D9C-F565BD1EC208}" type="presOf" srcId="{93E2E536-0BD9-4978-B4CF-2B3E0993F135}" destId="{3C2B38B9-F549-4C17-81D9-97EB07C0B6A0}" srcOrd="0" destOrd="0" presId="urn:microsoft.com/office/officeart/2018/2/layout/IconVerticalSolidList"/>
    <dgm:cxn modelId="{05F06764-58B4-42D6-BD0A-A2C01880065B}" type="presParOf" srcId="{6C98037E-2CAE-4D3C-9AE9-A0AA54FB73B7}" destId="{C601F89E-4128-4EA8-AF52-CCF398BD6762}" srcOrd="0" destOrd="0" presId="urn:microsoft.com/office/officeart/2018/2/layout/IconVerticalSolidList"/>
    <dgm:cxn modelId="{D70D34B7-8562-4025-93DD-33C30027B0E1}" type="presParOf" srcId="{C601F89E-4128-4EA8-AF52-CCF398BD6762}" destId="{299FC994-626B-418A-A355-300E4701A116}" srcOrd="0" destOrd="0" presId="urn:microsoft.com/office/officeart/2018/2/layout/IconVerticalSolidList"/>
    <dgm:cxn modelId="{EE2E6843-F8B1-4276-90F9-3862357C40D4}" type="presParOf" srcId="{C601F89E-4128-4EA8-AF52-CCF398BD6762}" destId="{7FDEAF53-56D0-47EA-8A64-348F40382C22}" srcOrd="1" destOrd="0" presId="urn:microsoft.com/office/officeart/2018/2/layout/IconVerticalSolidList"/>
    <dgm:cxn modelId="{8F6E41AF-3262-4E19-9D69-2D37B976869E}" type="presParOf" srcId="{C601F89E-4128-4EA8-AF52-CCF398BD6762}" destId="{B03F4EB0-0618-4B18-9F43-0D6548830B34}" srcOrd="2" destOrd="0" presId="urn:microsoft.com/office/officeart/2018/2/layout/IconVerticalSolidList"/>
    <dgm:cxn modelId="{F858A8EC-F099-4EDA-9596-8070D2819C85}" type="presParOf" srcId="{C601F89E-4128-4EA8-AF52-CCF398BD6762}" destId="{3C2B38B9-F549-4C17-81D9-97EB07C0B6A0}" srcOrd="3" destOrd="0" presId="urn:microsoft.com/office/officeart/2018/2/layout/IconVerticalSolidList"/>
    <dgm:cxn modelId="{39107941-7A17-4A26-B8ED-F21B618234FA}" type="presParOf" srcId="{6C98037E-2CAE-4D3C-9AE9-A0AA54FB73B7}" destId="{34DBF3BB-FF37-433C-9BCB-F183602C2B23}" srcOrd="1" destOrd="0" presId="urn:microsoft.com/office/officeart/2018/2/layout/IconVerticalSolidList"/>
    <dgm:cxn modelId="{297CE611-9417-45FC-92F6-FD6A107F3F2E}" type="presParOf" srcId="{6C98037E-2CAE-4D3C-9AE9-A0AA54FB73B7}" destId="{4C454616-EC61-4CD0-97B1-2C6B2FBEF764}" srcOrd="2" destOrd="0" presId="urn:microsoft.com/office/officeart/2018/2/layout/IconVerticalSolidList"/>
    <dgm:cxn modelId="{C794C49F-B0BE-4CA0-BF36-C7636A421F4A}" type="presParOf" srcId="{4C454616-EC61-4CD0-97B1-2C6B2FBEF764}" destId="{5F14FEA0-D36B-4F1E-A91B-9D3617DFBFC6}" srcOrd="0" destOrd="0" presId="urn:microsoft.com/office/officeart/2018/2/layout/IconVerticalSolidList"/>
    <dgm:cxn modelId="{B40C5AC0-9D25-40BA-A415-A49E708C50E6}" type="presParOf" srcId="{4C454616-EC61-4CD0-97B1-2C6B2FBEF764}" destId="{61C90EC0-CA00-489C-8037-A3058E995966}" srcOrd="1" destOrd="0" presId="urn:microsoft.com/office/officeart/2018/2/layout/IconVerticalSolidList"/>
    <dgm:cxn modelId="{B079A192-FE93-4C5B-A190-35545C1FB6C4}" type="presParOf" srcId="{4C454616-EC61-4CD0-97B1-2C6B2FBEF764}" destId="{3581AF85-3047-4FA3-ABD9-E2D6253392B0}" srcOrd="2" destOrd="0" presId="urn:microsoft.com/office/officeart/2018/2/layout/IconVerticalSolidList"/>
    <dgm:cxn modelId="{0A13EA9C-73ED-4328-8E36-D19257AC5565}" type="presParOf" srcId="{4C454616-EC61-4CD0-97B1-2C6B2FBEF764}" destId="{1EED2D52-AB39-4034-A1BE-E69577996038}" srcOrd="3" destOrd="0" presId="urn:microsoft.com/office/officeart/2018/2/layout/IconVerticalSolidList"/>
    <dgm:cxn modelId="{1D4A67E7-BB91-41E7-905C-43BA3280D222}" type="presParOf" srcId="{6C98037E-2CAE-4D3C-9AE9-A0AA54FB73B7}" destId="{4A813D7A-76D8-4603-A361-EDEAEDB7C1C4}" srcOrd="3" destOrd="0" presId="urn:microsoft.com/office/officeart/2018/2/layout/IconVerticalSolidList"/>
    <dgm:cxn modelId="{796C56A7-57EC-412B-8317-8B8A7679CBEA}" type="presParOf" srcId="{6C98037E-2CAE-4D3C-9AE9-A0AA54FB73B7}" destId="{B332BF4A-4A55-4DC0-AD4D-1EB503BCADFD}" srcOrd="4" destOrd="0" presId="urn:microsoft.com/office/officeart/2018/2/layout/IconVerticalSolidList"/>
    <dgm:cxn modelId="{2FE39A30-5A91-43D6-82BE-44E61FECA544}" type="presParOf" srcId="{B332BF4A-4A55-4DC0-AD4D-1EB503BCADFD}" destId="{4ADA0CB4-9E46-4561-B3D3-971040EB935F}" srcOrd="0" destOrd="0" presId="urn:microsoft.com/office/officeart/2018/2/layout/IconVerticalSolidList"/>
    <dgm:cxn modelId="{E543663A-5298-41E9-920F-D10CDBD02B54}" type="presParOf" srcId="{B332BF4A-4A55-4DC0-AD4D-1EB503BCADFD}" destId="{0DFB5D1B-06AE-4222-8DC1-471D160B83E9}" srcOrd="1" destOrd="0" presId="urn:microsoft.com/office/officeart/2018/2/layout/IconVerticalSolidList"/>
    <dgm:cxn modelId="{607B5A64-F35B-4727-B573-439A6699E8CD}" type="presParOf" srcId="{B332BF4A-4A55-4DC0-AD4D-1EB503BCADFD}" destId="{5DFA33AE-37C5-4A2D-BF7D-EA32E4DFB026}" srcOrd="2" destOrd="0" presId="urn:microsoft.com/office/officeart/2018/2/layout/IconVerticalSolidList"/>
    <dgm:cxn modelId="{97B32636-16CC-4F3A-8E34-F2B4C5BB2D93}" type="presParOf" srcId="{B332BF4A-4A55-4DC0-AD4D-1EB503BCADFD}" destId="{1D2D1B20-CB68-4F9E-8989-45642286CCE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9F5450-398A-487D-BAFD-9E78F4E0866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4EE8747D-D9E5-468C-9B86-9F23E2EE76FF}">
      <dgm:prSet/>
      <dgm:spPr/>
      <dgm:t>
        <a:bodyPr/>
        <a:lstStyle/>
        <a:p>
          <a:r>
            <a:rPr lang="en-US"/>
            <a:t>Partnership with DFPS</a:t>
          </a:r>
        </a:p>
      </dgm:t>
    </dgm:pt>
    <dgm:pt modelId="{82E1987D-3EA7-4912-9998-1C0CD9EDCDB6}" type="parTrans" cxnId="{BC9E799E-4410-45E2-80A6-6DA0CD34E32F}">
      <dgm:prSet/>
      <dgm:spPr/>
      <dgm:t>
        <a:bodyPr/>
        <a:lstStyle/>
        <a:p>
          <a:endParaRPr lang="en-US"/>
        </a:p>
      </dgm:t>
    </dgm:pt>
    <dgm:pt modelId="{99C318B9-7332-4E41-B9F7-8F96DB3E92AD}" type="sibTrans" cxnId="{BC9E799E-4410-45E2-80A6-6DA0CD34E32F}">
      <dgm:prSet/>
      <dgm:spPr/>
      <dgm:t>
        <a:bodyPr/>
        <a:lstStyle/>
        <a:p>
          <a:endParaRPr lang="en-US"/>
        </a:p>
      </dgm:t>
    </dgm:pt>
    <dgm:pt modelId="{D8632521-479D-4C4D-A5E6-26F1DE93F4D8}">
      <dgm:prSet/>
      <dgm:spPr/>
      <dgm:t>
        <a:bodyPr/>
        <a:lstStyle/>
        <a:p>
          <a:r>
            <a:rPr lang="en-US"/>
            <a:t>Access to IMPACT</a:t>
          </a:r>
        </a:p>
      </dgm:t>
    </dgm:pt>
    <dgm:pt modelId="{5622F836-5EBA-4B38-8AF9-6CB4DF08DA7C}" type="parTrans" cxnId="{69993C86-4256-413F-AD69-6637CDFD1681}">
      <dgm:prSet/>
      <dgm:spPr/>
      <dgm:t>
        <a:bodyPr/>
        <a:lstStyle/>
        <a:p>
          <a:endParaRPr lang="en-US"/>
        </a:p>
      </dgm:t>
    </dgm:pt>
    <dgm:pt modelId="{09ABCED6-F3C6-42F1-95F1-9186DB12CD19}" type="sibTrans" cxnId="{69993C86-4256-413F-AD69-6637CDFD1681}">
      <dgm:prSet/>
      <dgm:spPr/>
      <dgm:t>
        <a:bodyPr/>
        <a:lstStyle/>
        <a:p>
          <a:endParaRPr lang="en-US"/>
        </a:p>
      </dgm:t>
    </dgm:pt>
    <dgm:pt modelId="{E22CA7C4-0061-48A4-9587-78541B87B4D8}">
      <dgm:prSet/>
      <dgm:spPr/>
      <dgm:t>
        <a:bodyPr/>
        <a:lstStyle/>
        <a:p>
          <a:r>
            <a:rPr lang="en-US"/>
            <a:t>Gather trauma history, mental health assessments, and other documents</a:t>
          </a:r>
        </a:p>
      </dgm:t>
    </dgm:pt>
    <dgm:pt modelId="{EE73C526-7F0B-4FF1-B0CC-9CFFC350FBD8}" type="parTrans" cxnId="{CCB0ED12-8541-4D1F-98FB-8F1DCAF9F95B}">
      <dgm:prSet/>
      <dgm:spPr/>
      <dgm:t>
        <a:bodyPr/>
        <a:lstStyle/>
        <a:p>
          <a:endParaRPr lang="en-US"/>
        </a:p>
      </dgm:t>
    </dgm:pt>
    <dgm:pt modelId="{0FC20401-39A5-4CB3-B5AF-FE8B5157C8D7}" type="sibTrans" cxnId="{CCB0ED12-8541-4D1F-98FB-8F1DCAF9F95B}">
      <dgm:prSet/>
      <dgm:spPr/>
      <dgm:t>
        <a:bodyPr/>
        <a:lstStyle/>
        <a:p>
          <a:endParaRPr lang="en-US"/>
        </a:p>
      </dgm:t>
    </dgm:pt>
    <dgm:pt modelId="{C8FD7661-E71B-443B-B5CB-2011E4281F81}">
      <dgm:prSet/>
      <dgm:spPr/>
      <dgm:t>
        <a:bodyPr/>
        <a:lstStyle/>
        <a:p>
          <a:r>
            <a:rPr lang="en-US"/>
            <a:t>Liaise with caseworkers </a:t>
          </a:r>
        </a:p>
      </dgm:t>
    </dgm:pt>
    <dgm:pt modelId="{1A3D7F3F-75A1-4181-84BE-FCDCA1A01190}" type="parTrans" cxnId="{D25B6699-722B-439A-9717-8EE1979325F0}">
      <dgm:prSet/>
      <dgm:spPr/>
      <dgm:t>
        <a:bodyPr/>
        <a:lstStyle/>
        <a:p>
          <a:endParaRPr lang="en-US"/>
        </a:p>
      </dgm:t>
    </dgm:pt>
    <dgm:pt modelId="{DC92C992-26CC-4AB5-87FE-DD68B7AC3C93}" type="sibTrans" cxnId="{D25B6699-722B-439A-9717-8EE1979325F0}">
      <dgm:prSet/>
      <dgm:spPr/>
      <dgm:t>
        <a:bodyPr/>
        <a:lstStyle/>
        <a:p>
          <a:endParaRPr lang="en-US"/>
        </a:p>
      </dgm:t>
    </dgm:pt>
    <dgm:pt modelId="{7B056870-ACF8-4D59-B53E-635A9C761486}">
      <dgm:prSet/>
      <dgm:spPr/>
      <dgm:t>
        <a:bodyPr/>
        <a:lstStyle/>
        <a:p>
          <a:r>
            <a:rPr lang="en-US"/>
            <a:t>Insider knowledge/perspective</a:t>
          </a:r>
        </a:p>
      </dgm:t>
    </dgm:pt>
    <dgm:pt modelId="{F606E5F8-F20A-42A6-A48B-B7B1E91AB1D6}" type="parTrans" cxnId="{67FB358E-C1BC-4C73-B462-8DD0C2200D58}">
      <dgm:prSet/>
      <dgm:spPr/>
      <dgm:t>
        <a:bodyPr/>
        <a:lstStyle/>
        <a:p>
          <a:endParaRPr lang="en-US"/>
        </a:p>
      </dgm:t>
    </dgm:pt>
    <dgm:pt modelId="{0AD11F39-E602-49B8-801E-65F5AADFB9C9}" type="sibTrans" cxnId="{67FB358E-C1BC-4C73-B462-8DD0C2200D58}">
      <dgm:prSet/>
      <dgm:spPr/>
      <dgm:t>
        <a:bodyPr/>
        <a:lstStyle/>
        <a:p>
          <a:endParaRPr lang="en-US"/>
        </a:p>
      </dgm:t>
    </dgm:pt>
    <dgm:pt modelId="{62675F15-07B5-41EA-B330-9D62E5B76F26}" type="pres">
      <dgm:prSet presAssocID="{B29F5450-398A-487D-BAFD-9E78F4E08664}" presName="root" presStyleCnt="0">
        <dgm:presLayoutVars>
          <dgm:dir/>
          <dgm:resizeHandles val="exact"/>
        </dgm:presLayoutVars>
      </dgm:prSet>
      <dgm:spPr/>
    </dgm:pt>
    <dgm:pt modelId="{CD64C475-DB54-40E4-8462-A5386AAD6E04}" type="pres">
      <dgm:prSet presAssocID="{4EE8747D-D9E5-468C-9B86-9F23E2EE76FF}" presName="compNode" presStyleCnt="0"/>
      <dgm:spPr/>
    </dgm:pt>
    <dgm:pt modelId="{86454A42-F45D-4D14-80D9-D7039A9BC45D}" type="pres">
      <dgm:prSet presAssocID="{4EE8747D-D9E5-468C-9B86-9F23E2EE76FF}" presName="bgRect" presStyleLbl="bgShp" presStyleIdx="0" presStyleCnt="5"/>
      <dgm:spPr/>
    </dgm:pt>
    <dgm:pt modelId="{53A37CF7-81D9-4AED-AC9C-02B5DE632AD8}" type="pres">
      <dgm:prSet presAssocID="{4EE8747D-D9E5-468C-9B86-9F23E2EE76FF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AEEA3471-69DA-4BB3-9E8D-6A0D2AA60E11}" type="pres">
      <dgm:prSet presAssocID="{4EE8747D-D9E5-468C-9B86-9F23E2EE76FF}" presName="spaceRect" presStyleCnt="0"/>
      <dgm:spPr/>
    </dgm:pt>
    <dgm:pt modelId="{DD863CC9-AB48-47E3-A699-7272990B35F7}" type="pres">
      <dgm:prSet presAssocID="{4EE8747D-D9E5-468C-9B86-9F23E2EE76FF}" presName="parTx" presStyleLbl="revTx" presStyleIdx="0" presStyleCnt="5">
        <dgm:presLayoutVars>
          <dgm:chMax val="0"/>
          <dgm:chPref val="0"/>
        </dgm:presLayoutVars>
      </dgm:prSet>
      <dgm:spPr/>
    </dgm:pt>
    <dgm:pt modelId="{510B5B20-4FF7-4257-B129-677E59197EDC}" type="pres">
      <dgm:prSet presAssocID="{99C318B9-7332-4E41-B9F7-8F96DB3E92AD}" presName="sibTrans" presStyleCnt="0"/>
      <dgm:spPr/>
    </dgm:pt>
    <dgm:pt modelId="{7E96B163-2892-4973-AAF2-C303F5957E25}" type="pres">
      <dgm:prSet presAssocID="{D8632521-479D-4C4D-A5E6-26F1DE93F4D8}" presName="compNode" presStyleCnt="0"/>
      <dgm:spPr/>
    </dgm:pt>
    <dgm:pt modelId="{7C3F1507-F93B-43F8-9AA3-2F2D6A42CC1A}" type="pres">
      <dgm:prSet presAssocID="{D8632521-479D-4C4D-A5E6-26F1DE93F4D8}" presName="bgRect" presStyleLbl="bgShp" presStyleIdx="1" presStyleCnt="5"/>
      <dgm:spPr/>
    </dgm:pt>
    <dgm:pt modelId="{0DD97893-BCE3-4C9E-BE88-499C6E47EC88}" type="pres">
      <dgm:prSet presAssocID="{D8632521-479D-4C4D-A5E6-26F1DE93F4D8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inter"/>
        </a:ext>
      </dgm:extLst>
    </dgm:pt>
    <dgm:pt modelId="{89D13AF2-E0FD-4313-ABBF-F2C8575CF175}" type="pres">
      <dgm:prSet presAssocID="{D8632521-479D-4C4D-A5E6-26F1DE93F4D8}" presName="spaceRect" presStyleCnt="0"/>
      <dgm:spPr/>
    </dgm:pt>
    <dgm:pt modelId="{059877A2-74A2-4991-9BAF-9204B546B236}" type="pres">
      <dgm:prSet presAssocID="{D8632521-479D-4C4D-A5E6-26F1DE93F4D8}" presName="parTx" presStyleLbl="revTx" presStyleIdx="1" presStyleCnt="5">
        <dgm:presLayoutVars>
          <dgm:chMax val="0"/>
          <dgm:chPref val="0"/>
        </dgm:presLayoutVars>
      </dgm:prSet>
      <dgm:spPr/>
    </dgm:pt>
    <dgm:pt modelId="{0526C82D-9361-436B-99D3-BEA6ECFDEB7C}" type="pres">
      <dgm:prSet presAssocID="{09ABCED6-F3C6-42F1-95F1-9186DB12CD19}" presName="sibTrans" presStyleCnt="0"/>
      <dgm:spPr/>
    </dgm:pt>
    <dgm:pt modelId="{621EE596-5F3A-443B-BBCE-D5849C97F28F}" type="pres">
      <dgm:prSet presAssocID="{E22CA7C4-0061-48A4-9587-78541B87B4D8}" presName="compNode" presStyleCnt="0"/>
      <dgm:spPr/>
    </dgm:pt>
    <dgm:pt modelId="{954AD175-72FC-4CDD-A705-965390E7ED60}" type="pres">
      <dgm:prSet presAssocID="{E22CA7C4-0061-48A4-9587-78541B87B4D8}" presName="bgRect" presStyleLbl="bgShp" presStyleIdx="2" presStyleCnt="5"/>
      <dgm:spPr/>
    </dgm:pt>
    <dgm:pt modelId="{FD7C32BF-CB95-4881-A6BE-C9EE1C1BED16}" type="pres">
      <dgm:prSet presAssocID="{E22CA7C4-0061-48A4-9587-78541B87B4D8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74467EB7-9B41-4857-8513-455821A2BB6B}" type="pres">
      <dgm:prSet presAssocID="{E22CA7C4-0061-48A4-9587-78541B87B4D8}" presName="spaceRect" presStyleCnt="0"/>
      <dgm:spPr/>
    </dgm:pt>
    <dgm:pt modelId="{CBC4F1B5-50C4-48F0-8200-D5D003CF28E8}" type="pres">
      <dgm:prSet presAssocID="{E22CA7C4-0061-48A4-9587-78541B87B4D8}" presName="parTx" presStyleLbl="revTx" presStyleIdx="2" presStyleCnt="5">
        <dgm:presLayoutVars>
          <dgm:chMax val="0"/>
          <dgm:chPref val="0"/>
        </dgm:presLayoutVars>
      </dgm:prSet>
      <dgm:spPr/>
    </dgm:pt>
    <dgm:pt modelId="{937E9725-78A4-43D9-B72B-8B8578952F61}" type="pres">
      <dgm:prSet presAssocID="{0FC20401-39A5-4CB3-B5AF-FE8B5157C8D7}" presName="sibTrans" presStyleCnt="0"/>
      <dgm:spPr/>
    </dgm:pt>
    <dgm:pt modelId="{D1662252-5954-4D27-A1F4-D6079B4B0362}" type="pres">
      <dgm:prSet presAssocID="{C8FD7661-E71B-443B-B5CB-2011E4281F81}" presName="compNode" presStyleCnt="0"/>
      <dgm:spPr/>
    </dgm:pt>
    <dgm:pt modelId="{32515FF4-CBB1-467A-B761-B637E44F88EF}" type="pres">
      <dgm:prSet presAssocID="{C8FD7661-E71B-443B-B5CB-2011E4281F81}" presName="bgRect" presStyleLbl="bgShp" presStyleIdx="3" presStyleCnt="5"/>
      <dgm:spPr/>
    </dgm:pt>
    <dgm:pt modelId="{A997CDC2-DB5D-44C8-9FD8-568A82327B39}" type="pres">
      <dgm:prSet presAssocID="{C8FD7661-E71B-443B-B5CB-2011E4281F81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"/>
        </a:ext>
      </dgm:extLst>
    </dgm:pt>
    <dgm:pt modelId="{7435BA48-0268-4E10-B10C-F18D67B09310}" type="pres">
      <dgm:prSet presAssocID="{C8FD7661-E71B-443B-B5CB-2011E4281F81}" presName="spaceRect" presStyleCnt="0"/>
      <dgm:spPr/>
    </dgm:pt>
    <dgm:pt modelId="{51622D15-EBC7-4A95-BD0C-5EA9C9895385}" type="pres">
      <dgm:prSet presAssocID="{C8FD7661-E71B-443B-B5CB-2011E4281F81}" presName="parTx" presStyleLbl="revTx" presStyleIdx="3" presStyleCnt="5">
        <dgm:presLayoutVars>
          <dgm:chMax val="0"/>
          <dgm:chPref val="0"/>
        </dgm:presLayoutVars>
      </dgm:prSet>
      <dgm:spPr/>
    </dgm:pt>
    <dgm:pt modelId="{2712687F-B023-468A-9C40-7BFFCEC7E326}" type="pres">
      <dgm:prSet presAssocID="{DC92C992-26CC-4AB5-87FE-DD68B7AC3C93}" presName="sibTrans" presStyleCnt="0"/>
      <dgm:spPr/>
    </dgm:pt>
    <dgm:pt modelId="{A95B0B1E-50D7-479A-8698-4C6715B9F502}" type="pres">
      <dgm:prSet presAssocID="{7B056870-ACF8-4D59-B53E-635A9C761486}" presName="compNode" presStyleCnt="0"/>
      <dgm:spPr/>
    </dgm:pt>
    <dgm:pt modelId="{F1107D95-2349-454C-B330-962BB472C5D7}" type="pres">
      <dgm:prSet presAssocID="{7B056870-ACF8-4D59-B53E-635A9C761486}" presName="bgRect" presStyleLbl="bgShp" presStyleIdx="4" presStyleCnt="5"/>
      <dgm:spPr/>
    </dgm:pt>
    <dgm:pt modelId="{EF78D4A5-FE56-4F46-AD67-E63EC4CC6A8F}" type="pres">
      <dgm:prSet presAssocID="{7B056870-ACF8-4D59-B53E-635A9C761486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90C8AC28-D5A7-4AC5-A906-DC1DC74D8636}" type="pres">
      <dgm:prSet presAssocID="{7B056870-ACF8-4D59-B53E-635A9C761486}" presName="spaceRect" presStyleCnt="0"/>
      <dgm:spPr/>
    </dgm:pt>
    <dgm:pt modelId="{61A1A49E-D2D5-4681-B63A-EB19C7EA4E2A}" type="pres">
      <dgm:prSet presAssocID="{7B056870-ACF8-4D59-B53E-635A9C761486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8897820D-E09F-4B80-BAEA-92FAAE049A1F}" type="presOf" srcId="{7B056870-ACF8-4D59-B53E-635A9C761486}" destId="{61A1A49E-D2D5-4681-B63A-EB19C7EA4E2A}" srcOrd="0" destOrd="0" presId="urn:microsoft.com/office/officeart/2018/2/layout/IconVerticalSolidList"/>
    <dgm:cxn modelId="{CCB0ED12-8541-4D1F-98FB-8F1DCAF9F95B}" srcId="{B29F5450-398A-487D-BAFD-9E78F4E08664}" destId="{E22CA7C4-0061-48A4-9587-78541B87B4D8}" srcOrd="2" destOrd="0" parTransId="{EE73C526-7F0B-4FF1-B0CC-9CFFC350FBD8}" sibTransId="{0FC20401-39A5-4CB3-B5AF-FE8B5157C8D7}"/>
    <dgm:cxn modelId="{C7298A41-AA3E-4332-8861-BDB3F0839349}" type="presOf" srcId="{4EE8747D-D9E5-468C-9B86-9F23E2EE76FF}" destId="{DD863CC9-AB48-47E3-A699-7272990B35F7}" srcOrd="0" destOrd="0" presId="urn:microsoft.com/office/officeart/2018/2/layout/IconVerticalSolidList"/>
    <dgm:cxn modelId="{29727B53-4D01-4868-9CAB-EC4593EC3F5C}" type="presOf" srcId="{C8FD7661-E71B-443B-B5CB-2011E4281F81}" destId="{51622D15-EBC7-4A95-BD0C-5EA9C9895385}" srcOrd="0" destOrd="0" presId="urn:microsoft.com/office/officeart/2018/2/layout/IconVerticalSolidList"/>
    <dgm:cxn modelId="{69993C86-4256-413F-AD69-6637CDFD1681}" srcId="{B29F5450-398A-487D-BAFD-9E78F4E08664}" destId="{D8632521-479D-4C4D-A5E6-26F1DE93F4D8}" srcOrd="1" destOrd="0" parTransId="{5622F836-5EBA-4B38-8AF9-6CB4DF08DA7C}" sibTransId="{09ABCED6-F3C6-42F1-95F1-9186DB12CD19}"/>
    <dgm:cxn modelId="{67FB358E-C1BC-4C73-B462-8DD0C2200D58}" srcId="{B29F5450-398A-487D-BAFD-9E78F4E08664}" destId="{7B056870-ACF8-4D59-B53E-635A9C761486}" srcOrd="4" destOrd="0" parTransId="{F606E5F8-F20A-42A6-A48B-B7B1E91AB1D6}" sibTransId="{0AD11F39-E602-49B8-801E-65F5AADFB9C9}"/>
    <dgm:cxn modelId="{D25B6699-722B-439A-9717-8EE1979325F0}" srcId="{B29F5450-398A-487D-BAFD-9E78F4E08664}" destId="{C8FD7661-E71B-443B-B5CB-2011E4281F81}" srcOrd="3" destOrd="0" parTransId="{1A3D7F3F-75A1-4181-84BE-FCDCA1A01190}" sibTransId="{DC92C992-26CC-4AB5-87FE-DD68B7AC3C93}"/>
    <dgm:cxn modelId="{BC9E799E-4410-45E2-80A6-6DA0CD34E32F}" srcId="{B29F5450-398A-487D-BAFD-9E78F4E08664}" destId="{4EE8747D-D9E5-468C-9B86-9F23E2EE76FF}" srcOrd="0" destOrd="0" parTransId="{82E1987D-3EA7-4912-9998-1C0CD9EDCDB6}" sibTransId="{99C318B9-7332-4E41-B9F7-8F96DB3E92AD}"/>
    <dgm:cxn modelId="{3EA73FBD-F428-4468-A42D-2A7C39A9182B}" type="presOf" srcId="{D8632521-479D-4C4D-A5E6-26F1DE93F4D8}" destId="{059877A2-74A2-4991-9BAF-9204B546B236}" srcOrd="0" destOrd="0" presId="urn:microsoft.com/office/officeart/2018/2/layout/IconVerticalSolidList"/>
    <dgm:cxn modelId="{FE0012D1-D5AB-4997-8907-809E7794153C}" type="presOf" srcId="{E22CA7C4-0061-48A4-9587-78541B87B4D8}" destId="{CBC4F1B5-50C4-48F0-8200-D5D003CF28E8}" srcOrd="0" destOrd="0" presId="urn:microsoft.com/office/officeart/2018/2/layout/IconVerticalSolidList"/>
    <dgm:cxn modelId="{139E47E7-A270-4216-91A3-71A6D9875B0C}" type="presOf" srcId="{B29F5450-398A-487D-BAFD-9E78F4E08664}" destId="{62675F15-07B5-41EA-B330-9D62E5B76F26}" srcOrd="0" destOrd="0" presId="urn:microsoft.com/office/officeart/2018/2/layout/IconVerticalSolidList"/>
    <dgm:cxn modelId="{988D053D-4B4F-4A61-8A32-3C940A2ACCD0}" type="presParOf" srcId="{62675F15-07B5-41EA-B330-9D62E5B76F26}" destId="{CD64C475-DB54-40E4-8462-A5386AAD6E04}" srcOrd="0" destOrd="0" presId="urn:microsoft.com/office/officeart/2018/2/layout/IconVerticalSolidList"/>
    <dgm:cxn modelId="{AF3AD140-4CCD-4EC5-A5AF-918EB8293BBA}" type="presParOf" srcId="{CD64C475-DB54-40E4-8462-A5386AAD6E04}" destId="{86454A42-F45D-4D14-80D9-D7039A9BC45D}" srcOrd="0" destOrd="0" presId="urn:microsoft.com/office/officeart/2018/2/layout/IconVerticalSolidList"/>
    <dgm:cxn modelId="{1D91AB4D-5DC4-47A2-9AA0-E7491E9229FD}" type="presParOf" srcId="{CD64C475-DB54-40E4-8462-A5386AAD6E04}" destId="{53A37CF7-81D9-4AED-AC9C-02B5DE632AD8}" srcOrd="1" destOrd="0" presId="urn:microsoft.com/office/officeart/2018/2/layout/IconVerticalSolidList"/>
    <dgm:cxn modelId="{7D0315F8-BA78-4DB1-A2FF-C5CD32A39920}" type="presParOf" srcId="{CD64C475-DB54-40E4-8462-A5386AAD6E04}" destId="{AEEA3471-69DA-4BB3-9E8D-6A0D2AA60E11}" srcOrd="2" destOrd="0" presId="urn:microsoft.com/office/officeart/2018/2/layout/IconVerticalSolidList"/>
    <dgm:cxn modelId="{F13DBF29-B222-4019-8BB2-506824E01A5A}" type="presParOf" srcId="{CD64C475-DB54-40E4-8462-A5386AAD6E04}" destId="{DD863CC9-AB48-47E3-A699-7272990B35F7}" srcOrd="3" destOrd="0" presId="urn:microsoft.com/office/officeart/2018/2/layout/IconVerticalSolidList"/>
    <dgm:cxn modelId="{ABE33EBC-9D54-41C2-8F40-517A1739D3D3}" type="presParOf" srcId="{62675F15-07B5-41EA-B330-9D62E5B76F26}" destId="{510B5B20-4FF7-4257-B129-677E59197EDC}" srcOrd="1" destOrd="0" presId="urn:microsoft.com/office/officeart/2018/2/layout/IconVerticalSolidList"/>
    <dgm:cxn modelId="{EEA2F968-EE14-45A6-87E0-4146609EA54C}" type="presParOf" srcId="{62675F15-07B5-41EA-B330-9D62E5B76F26}" destId="{7E96B163-2892-4973-AAF2-C303F5957E25}" srcOrd="2" destOrd="0" presId="urn:microsoft.com/office/officeart/2018/2/layout/IconVerticalSolidList"/>
    <dgm:cxn modelId="{6C2B8C73-58F5-4EA8-B809-8EC8CEACCB08}" type="presParOf" srcId="{7E96B163-2892-4973-AAF2-C303F5957E25}" destId="{7C3F1507-F93B-43F8-9AA3-2F2D6A42CC1A}" srcOrd="0" destOrd="0" presId="urn:microsoft.com/office/officeart/2018/2/layout/IconVerticalSolidList"/>
    <dgm:cxn modelId="{6E2D1771-C605-4F97-BC00-6CE838BA7D41}" type="presParOf" srcId="{7E96B163-2892-4973-AAF2-C303F5957E25}" destId="{0DD97893-BCE3-4C9E-BE88-499C6E47EC88}" srcOrd="1" destOrd="0" presId="urn:microsoft.com/office/officeart/2018/2/layout/IconVerticalSolidList"/>
    <dgm:cxn modelId="{E45372CF-D2F7-42DB-8162-3E4BBAE3BEB6}" type="presParOf" srcId="{7E96B163-2892-4973-AAF2-C303F5957E25}" destId="{89D13AF2-E0FD-4313-ABBF-F2C8575CF175}" srcOrd="2" destOrd="0" presId="urn:microsoft.com/office/officeart/2018/2/layout/IconVerticalSolidList"/>
    <dgm:cxn modelId="{43E9C60B-CE2D-401E-95C8-DE464F9253A6}" type="presParOf" srcId="{7E96B163-2892-4973-AAF2-C303F5957E25}" destId="{059877A2-74A2-4991-9BAF-9204B546B236}" srcOrd="3" destOrd="0" presId="urn:microsoft.com/office/officeart/2018/2/layout/IconVerticalSolidList"/>
    <dgm:cxn modelId="{434AF82D-2F76-421F-B4E8-BD2C20AE3F4A}" type="presParOf" srcId="{62675F15-07B5-41EA-B330-9D62E5B76F26}" destId="{0526C82D-9361-436B-99D3-BEA6ECFDEB7C}" srcOrd="3" destOrd="0" presId="urn:microsoft.com/office/officeart/2018/2/layout/IconVerticalSolidList"/>
    <dgm:cxn modelId="{7F64D18D-2502-4CF3-BAD7-0860C83AD99D}" type="presParOf" srcId="{62675F15-07B5-41EA-B330-9D62E5B76F26}" destId="{621EE596-5F3A-443B-BBCE-D5849C97F28F}" srcOrd="4" destOrd="0" presId="urn:microsoft.com/office/officeart/2018/2/layout/IconVerticalSolidList"/>
    <dgm:cxn modelId="{36DD2F21-A3A8-434B-8554-1C7C52123C54}" type="presParOf" srcId="{621EE596-5F3A-443B-BBCE-D5849C97F28F}" destId="{954AD175-72FC-4CDD-A705-965390E7ED60}" srcOrd="0" destOrd="0" presId="urn:microsoft.com/office/officeart/2018/2/layout/IconVerticalSolidList"/>
    <dgm:cxn modelId="{7746BE99-E448-429B-92F5-8E6666C3EA79}" type="presParOf" srcId="{621EE596-5F3A-443B-BBCE-D5849C97F28F}" destId="{FD7C32BF-CB95-4881-A6BE-C9EE1C1BED16}" srcOrd="1" destOrd="0" presId="urn:microsoft.com/office/officeart/2018/2/layout/IconVerticalSolidList"/>
    <dgm:cxn modelId="{B07AAC91-1FEB-4D37-9FFE-517B195A48EB}" type="presParOf" srcId="{621EE596-5F3A-443B-BBCE-D5849C97F28F}" destId="{74467EB7-9B41-4857-8513-455821A2BB6B}" srcOrd="2" destOrd="0" presId="urn:microsoft.com/office/officeart/2018/2/layout/IconVerticalSolidList"/>
    <dgm:cxn modelId="{6A668952-6F31-426C-B476-B984638013D2}" type="presParOf" srcId="{621EE596-5F3A-443B-BBCE-D5849C97F28F}" destId="{CBC4F1B5-50C4-48F0-8200-D5D003CF28E8}" srcOrd="3" destOrd="0" presId="urn:microsoft.com/office/officeart/2018/2/layout/IconVerticalSolidList"/>
    <dgm:cxn modelId="{E951C30C-A7B7-4752-8659-E2C82BAD0921}" type="presParOf" srcId="{62675F15-07B5-41EA-B330-9D62E5B76F26}" destId="{937E9725-78A4-43D9-B72B-8B8578952F61}" srcOrd="5" destOrd="0" presId="urn:microsoft.com/office/officeart/2018/2/layout/IconVerticalSolidList"/>
    <dgm:cxn modelId="{8DE43024-102B-49FE-AB01-CC252F54630A}" type="presParOf" srcId="{62675F15-07B5-41EA-B330-9D62E5B76F26}" destId="{D1662252-5954-4D27-A1F4-D6079B4B0362}" srcOrd="6" destOrd="0" presId="urn:microsoft.com/office/officeart/2018/2/layout/IconVerticalSolidList"/>
    <dgm:cxn modelId="{B5B6E41E-8E75-42E9-BFA1-61036B04E460}" type="presParOf" srcId="{D1662252-5954-4D27-A1F4-D6079B4B0362}" destId="{32515FF4-CBB1-467A-B761-B637E44F88EF}" srcOrd="0" destOrd="0" presId="urn:microsoft.com/office/officeart/2018/2/layout/IconVerticalSolidList"/>
    <dgm:cxn modelId="{8C624205-F2E5-4BE7-9BBB-E5538A62423E}" type="presParOf" srcId="{D1662252-5954-4D27-A1F4-D6079B4B0362}" destId="{A997CDC2-DB5D-44C8-9FD8-568A82327B39}" srcOrd="1" destOrd="0" presId="urn:microsoft.com/office/officeart/2018/2/layout/IconVerticalSolidList"/>
    <dgm:cxn modelId="{347B2A6F-DA02-4278-8794-766F9AAB53CF}" type="presParOf" srcId="{D1662252-5954-4D27-A1F4-D6079B4B0362}" destId="{7435BA48-0268-4E10-B10C-F18D67B09310}" srcOrd="2" destOrd="0" presId="urn:microsoft.com/office/officeart/2018/2/layout/IconVerticalSolidList"/>
    <dgm:cxn modelId="{AF17D3B7-409F-4139-8037-8285AC3A57D8}" type="presParOf" srcId="{D1662252-5954-4D27-A1F4-D6079B4B0362}" destId="{51622D15-EBC7-4A95-BD0C-5EA9C9895385}" srcOrd="3" destOrd="0" presId="urn:microsoft.com/office/officeart/2018/2/layout/IconVerticalSolidList"/>
    <dgm:cxn modelId="{6D1E279D-5F02-4EE5-942F-E42CE493B41E}" type="presParOf" srcId="{62675F15-07B5-41EA-B330-9D62E5B76F26}" destId="{2712687F-B023-468A-9C40-7BFFCEC7E326}" srcOrd="7" destOrd="0" presId="urn:microsoft.com/office/officeart/2018/2/layout/IconVerticalSolidList"/>
    <dgm:cxn modelId="{709D3D1B-8903-4910-AC22-32664AAD7D2D}" type="presParOf" srcId="{62675F15-07B5-41EA-B330-9D62E5B76F26}" destId="{A95B0B1E-50D7-479A-8698-4C6715B9F502}" srcOrd="8" destOrd="0" presId="urn:microsoft.com/office/officeart/2018/2/layout/IconVerticalSolidList"/>
    <dgm:cxn modelId="{97299EFC-A1A3-41AE-8B75-EDDF8C3BEAE0}" type="presParOf" srcId="{A95B0B1E-50D7-479A-8698-4C6715B9F502}" destId="{F1107D95-2349-454C-B330-962BB472C5D7}" srcOrd="0" destOrd="0" presId="urn:microsoft.com/office/officeart/2018/2/layout/IconVerticalSolidList"/>
    <dgm:cxn modelId="{FB72C970-F8AF-4254-8A5C-B29D47AAF954}" type="presParOf" srcId="{A95B0B1E-50D7-479A-8698-4C6715B9F502}" destId="{EF78D4A5-FE56-4F46-AD67-E63EC4CC6A8F}" srcOrd="1" destOrd="0" presId="urn:microsoft.com/office/officeart/2018/2/layout/IconVerticalSolidList"/>
    <dgm:cxn modelId="{0E9C7771-39A9-4BA4-ADDC-2E89A3E678A6}" type="presParOf" srcId="{A95B0B1E-50D7-479A-8698-4C6715B9F502}" destId="{90C8AC28-D5A7-4AC5-A906-DC1DC74D8636}" srcOrd="2" destOrd="0" presId="urn:microsoft.com/office/officeart/2018/2/layout/IconVerticalSolidList"/>
    <dgm:cxn modelId="{5542860B-B842-4989-81E9-F94BA2A1DF60}" type="presParOf" srcId="{A95B0B1E-50D7-479A-8698-4C6715B9F502}" destId="{61A1A49E-D2D5-4681-B63A-EB19C7EA4E2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282640-7740-4FA7-80D9-3F37B2EB0336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9AC8DA88-EF31-474D-B99C-A8470A0DDA05}">
      <dgm:prSet/>
      <dgm:spPr/>
      <dgm:t>
        <a:bodyPr/>
        <a:lstStyle/>
        <a:p>
          <a:pPr>
            <a:defRPr cap="all"/>
          </a:pPr>
          <a:r>
            <a:rPr lang="en-US"/>
            <a:t>Triage sick calls</a:t>
          </a:r>
        </a:p>
      </dgm:t>
    </dgm:pt>
    <dgm:pt modelId="{E5C0A616-BFA3-4D45-AF17-582D0223DC0B}" type="parTrans" cxnId="{EF1177BA-498D-4D34-A4B3-A503F811B5DD}">
      <dgm:prSet/>
      <dgm:spPr/>
      <dgm:t>
        <a:bodyPr/>
        <a:lstStyle/>
        <a:p>
          <a:endParaRPr lang="en-US"/>
        </a:p>
      </dgm:t>
    </dgm:pt>
    <dgm:pt modelId="{270DE3E1-A510-4830-8E46-EA5A6E180320}" type="sibTrans" cxnId="{EF1177BA-498D-4D34-A4B3-A503F811B5DD}">
      <dgm:prSet/>
      <dgm:spPr/>
      <dgm:t>
        <a:bodyPr/>
        <a:lstStyle/>
        <a:p>
          <a:endParaRPr lang="en-US"/>
        </a:p>
      </dgm:t>
    </dgm:pt>
    <dgm:pt modelId="{1311BE92-985D-45AE-ADAA-3CE8A29C8596}">
      <dgm:prSet/>
      <dgm:spPr/>
      <dgm:t>
        <a:bodyPr/>
        <a:lstStyle/>
        <a:p>
          <a:pPr>
            <a:defRPr cap="all"/>
          </a:pPr>
          <a:r>
            <a:rPr lang="en-US"/>
            <a:t>Help caregivers identify resources</a:t>
          </a:r>
        </a:p>
      </dgm:t>
    </dgm:pt>
    <dgm:pt modelId="{5CE2BB9B-F878-4668-BFBF-3E616E86AE5B}" type="parTrans" cxnId="{16F12FDB-6A1A-4F83-8A59-216E72724818}">
      <dgm:prSet/>
      <dgm:spPr/>
      <dgm:t>
        <a:bodyPr/>
        <a:lstStyle/>
        <a:p>
          <a:endParaRPr lang="en-US"/>
        </a:p>
      </dgm:t>
    </dgm:pt>
    <dgm:pt modelId="{A910B9F6-7346-4728-AEEE-8EB010904DAD}" type="sibTrans" cxnId="{16F12FDB-6A1A-4F83-8A59-216E72724818}">
      <dgm:prSet/>
      <dgm:spPr/>
      <dgm:t>
        <a:bodyPr/>
        <a:lstStyle/>
        <a:p>
          <a:endParaRPr lang="en-US"/>
        </a:p>
      </dgm:t>
    </dgm:pt>
    <dgm:pt modelId="{F4DA2D1E-3443-4EE5-9931-209676A2BFFB}">
      <dgm:prSet/>
      <dgm:spPr/>
      <dgm:t>
        <a:bodyPr/>
        <a:lstStyle/>
        <a:p>
          <a:pPr>
            <a:defRPr cap="all"/>
          </a:pPr>
          <a:r>
            <a:rPr lang="en-US"/>
            <a:t>Advocate for patients with MCO</a:t>
          </a:r>
        </a:p>
      </dgm:t>
    </dgm:pt>
    <dgm:pt modelId="{77625E71-76FE-49D1-9C61-FF78F0B955FC}" type="parTrans" cxnId="{A0A216AD-2190-4094-B921-18C3B1B05326}">
      <dgm:prSet/>
      <dgm:spPr/>
      <dgm:t>
        <a:bodyPr/>
        <a:lstStyle/>
        <a:p>
          <a:endParaRPr lang="en-US"/>
        </a:p>
      </dgm:t>
    </dgm:pt>
    <dgm:pt modelId="{C96C9A56-80EF-4D3C-8644-B54DA618C589}" type="sibTrans" cxnId="{A0A216AD-2190-4094-B921-18C3B1B05326}">
      <dgm:prSet/>
      <dgm:spPr/>
      <dgm:t>
        <a:bodyPr/>
        <a:lstStyle/>
        <a:p>
          <a:endParaRPr lang="en-US"/>
        </a:p>
      </dgm:t>
    </dgm:pt>
    <dgm:pt modelId="{15D92F73-E430-4E0F-B31D-F9B59F5D68EE}">
      <dgm:prSet/>
      <dgm:spPr/>
      <dgm:t>
        <a:bodyPr/>
        <a:lstStyle/>
        <a:p>
          <a:pPr>
            <a:defRPr cap="all"/>
          </a:pPr>
          <a:r>
            <a:rPr lang="en-US"/>
            <a:t>PMN staffings</a:t>
          </a:r>
        </a:p>
      </dgm:t>
    </dgm:pt>
    <dgm:pt modelId="{33AAE1AF-124C-406F-A33D-6837A95F54FB}" type="parTrans" cxnId="{D8E5ADE9-5CCD-4141-9437-84DA26E451E6}">
      <dgm:prSet/>
      <dgm:spPr/>
      <dgm:t>
        <a:bodyPr/>
        <a:lstStyle/>
        <a:p>
          <a:endParaRPr lang="en-US"/>
        </a:p>
      </dgm:t>
    </dgm:pt>
    <dgm:pt modelId="{B24BC9F7-FAAA-4AB0-8867-050D0792A5DA}" type="sibTrans" cxnId="{D8E5ADE9-5CCD-4141-9437-84DA26E451E6}">
      <dgm:prSet/>
      <dgm:spPr/>
      <dgm:t>
        <a:bodyPr/>
        <a:lstStyle/>
        <a:p>
          <a:endParaRPr lang="en-US"/>
        </a:p>
      </dgm:t>
    </dgm:pt>
    <dgm:pt modelId="{7A0BD2E4-B771-4AF9-B3D3-A2E62A9334FC}">
      <dgm:prSet/>
      <dgm:spPr/>
      <dgm:t>
        <a:bodyPr/>
        <a:lstStyle/>
        <a:p>
          <a:pPr>
            <a:defRPr cap="all"/>
          </a:pPr>
          <a:r>
            <a:rPr lang="en-US"/>
            <a:t>Obtain medical history</a:t>
          </a:r>
        </a:p>
      </dgm:t>
    </dgm:pt>
    <dgm:pt modelId="{0043DB9D-C2FD-44DC-8DBB-AB8C38DAA21A}" type="parTrans" cxnId="{9645D608-ABBE-4E2F-A7C0-5B82A369294C}">
      <dgm:prSet/>
      <dgm:spPr/>
      <dgm:t>
        <a:bodyPr/>
        <a:lstStyle/>
        <a:p>
          <a:endParaRPr lang="en-US"/>
        </a:p>
      </dgm:t>
    </dgm:pt>
    <dgm:pt modelId="{DDECE6C9-A313-4EE3-887D-17B6DE85ED8E}" type="sibTrans" cxnId="{9645D608-ABBE-4E2F-A7C0-5B82A369294C}">
      <dgm:prSet/>
      <dgm:spPr/>
      <dgm:t>
        <a:bodyPr/>
        <a:lstStyle/>
        <a:p>
          <a:endParaRPr lang="en-US"/>
        </a:p>
      </dgm:t>
    </dgm:pt>
    <dgm:pt modelId="{C3603FC5-E7DE-4413-990A-7F6A8BA8D250}">
      <dgm:prSet/>
      <dgm:spPr/>
      <dgm:t>
        <a:bodyPr/>
        <a:lstStyle/>
        <a:p>
          <a:pPr>
            <a:defRPr cap="all"/>
          </a:pPr>
          <a:r>
            <a:rPr lang="en-US"/>
            <a:t>Run weekly huddles</a:t>
          </a:r>
        </a:p>
      </dgm:t>
    </dgm:pt>
    <dgm:pt modelId="{D04F8A35-8DCA-4DB1-AE12-170D9935C8EA}" type="parTrans" cxnId="{206EB9F3-70A7-49A7-8CB2-C53C376AB2AE}">
      <dgm:prSet/>
      <dgm:spPr/>
      <dgm:t>
        <a:bodyPr/>
        <a:lstStyle/>
        <a:p>
          <a:endParaRPr lang="en-US"/>
        </a:p>
      </dgm:t>
    </dgm:pt>
    <dgm:pt modelId="{39B9F2CE-F70F-4F3A-AAAE-A6C8602AFC54}" type="sibTrans" cxnId="{206EB9F3-70A7-49A7-8CB2-C53C376AB2AE}">
      <dgm:prSet/>
      <dgm:spPr/>
      <dgm:t>
        <a:bodyPr/>
        <a:lstStyle/>
        <a:p>
          <a:endParaRPr lang="en-US"/>
        </a:p>
      </dgm:t>
    </dgm:pt>
    <dgm:pt modelId="{1AC4A09E-26F8-49B1-8DEF-8A372948BCE1}" type="pres">
      <dgm:prSet presAssocID="{09282640-7740-4FA7-80D9-3F37B2EB0336}" presName="root" presStyleCnt="0">
        <dgm:presLayoutVars>
          <dgm:dir/>
          <dgm:resizeHandles val="exact"/>
        </dgm:presLayoutVars>
      </dgm:prSet>
      <dgm:spPr/>
    </dgm:pt>
    <dgm:pt modelId="{24146802-3855-456B-BFFB-64FE6E7162DC}" type="pres">
      <dgm:prSet presAssocID="{9AC8DA88-EF31-474D-B99C-A8470A0DDA05}" presName="compNode" presStyleCnt="0"/>
      <dgm:spPr/>
    </dgm:pt>
    <dgm:pt modelId="{DDDDF217-5373-43BE-8B50-1462C8D0C137}" type="pres">
      <dgm:prSet presAssocID="{9AC8DA88-EF31-474D-B99C-A8470A0DDA05}" presName="iconBgRect" presStyleLbl="bgShp" presStyleIdx="0" presStyleCnt="6"/>
      <dgm:spPr/>
    </dgm:pt>
    <dgm:pt modelId="{1E901E3F-04B5-4BA4-8200-220EB31B5A7F}" type="pres">
      <dgm:prSet presAssocID="{9AC8DA88-EF31-474D-B99C-A8470A0DDA05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eiver"/>
        </a:ext>
      </dgm:extLst>
    </dgm:pt>
    <dgm:pt modelId="{561E4D91-FA51-4544-B44E-1949A3ABAC81}" type="pres">
      <dgm:prSet presAssocID="{9AC8DA88-EF31-474D-B99C-A8470A0DDA05}" presName="spaceRect" presStyleCnt="0"/>
      <dgm:spPr/>
    </dgm:pt>
    <dgm:pt modelId="{BAB722DD-60DA-45AB-BEB3-2AE40E7FD694}" type="pres">
      <dgm:prSet presAssocID="{9AC8DA88-EF31-474D-B99C-A8470A0DDA05}" presName="textRect" presStyleLbl="revTx" presStyleIdx="0" presStyleCnt="6">
        <dgm:presLayoutVars>
          <dgm:chMax val="1"/>
          <dgm:chPref val="1"/>
        </dgm:presLayoutVars>
      </dgm:prSet>
      <dgm:spPr/>
    </dgm:pt>
    <dgm:pt modelId="{458629C8-5A4E-4A1C-B9A8-AF09D8FF00D8}" type="pres">
      <dgm:prSet presAssocID="{270DE3E1-A510-4830-8E46-EA5A6E180320}" presName="sibTrans" presStyleCnt="0"/>
      <dgm:spPr/>
    </dgm:pt>
    <dgm:pt modelId="{8B6922B2-2213-4DCA-852F-429B68FC9DB0}" type="pres">
      <dgm:prSet presAssocID="{1311BE92-985D-45AE-ADAA-3CE8A29C8596}" presName="compNode" presStyleCnt="0"/>
      <dgm:spPr/>
    </dgm:pt>
    <dgm:pt modelId="{DEE35DEC-506A-49FC-8C0C-4E6099BF3C96}" type="pres">
      <dgm:prSet presAssocID="{1311BE92-985D-45AE-ADAA-3CE8A29C8596}" presName="iconBgRect" presStyleLbl="bgShp" presStyleIdx="1" presStyleCnt="6"/>
      <dgm:spPr/>
    </dgm:pt>
    <dgm:pt modelId="{8C14BAE4-F338-4558-99C6-BFBC561B3CBB}" type="pres">
      <dgm:prSet presAssocID="{1311BE92-985D-45AE-ADAA-3CE8A29C8596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31125151-8EE9-4E46-AE03-4F095841E28A}" type="pres">
      <dgm:prSet presAssocID="{1311BE92-985D-45AE-ADAA-3CE8A29C8596}" presName="spaceRect" presStyleCnt="0"/>
      <dgm:spPr/>
    </dgm:pt>
    <dgm:pt modelId="{8C580ABC-2A0D-4025-A9DE-BD1C5350567F}" type="pres">
      <dgm:prSet presAssocID="{1311BE92-985D-45AE-ADAA-3CE8A29C8596}" presName="textRect" presStyleLbl="revTx" presStyleIdx="1" presStyleCnt="6">
        <dgm:presLayoutVars>
          <dgm:chMax val="1"/>
          <dgm:chPref val="1"/>
        </dgm:presLayoutVars>
      </dgm:prSet>
      <dgm:spPr/>
    </dgm:pt>
    <dgm:pt modelId="{9A198A1B-1895-4662-A9BA-0211921E1956}" type="pres">
      <dgm:prSet presAssocID="{A910B9F6-7346-4728-AEEE-8EB010904DAD}" presName="sibTrans" presStyleCnt="0"/>
      <dgm:spPr/>
    </dgm:pt>
    <dgm:pt modelId="{2B40B6B1-5FE3-49EE-9F5C-DB4B812DC3CB}" type="pres">
      <dgm:prSet presAssocID="{F4DA2D1E-3443-4EE5-9931-209676A2BFFB}" presName="compNode" presStyleCnt="0"/>
      <dgm:spPr/>
    </dgm:pt>
    <dgm:pt modelId="{64B5BB26-EF0D-4E9A-A4A9-4DB5295FB06D}" type="pres">
      <dgm:prSet presAssocID="{F4DA2D1E-3443-4EE5-9931-209676A2BFFB}" presName="iconBgRect" presStyleLbl="bgShp" presStyleIdx="2" presStyleCnt="6"/>
      <dgm:spPr/>
    </dgm:pt>
    <dgm:pt modelId="{E9857D76-457F-4C7B-AB52-5B3C1DC36EA5}" type="pres">
      <dgm:prSet presAssocID="{F4DA2D1E-3443-4EE5-9931-209676A2BFFB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ised hand"/>
        </a:ext>
      </dgm:extLst>
    </dgm:pt>
    <dgm:pt modelId="{428690C5-BEC1-4104-8D9C-05630AF8EEB6}" type="pres">
      <dgm:prSet presAssocID="{F4DA2D1E-3443-4EE5-9931-209676A2BFFB}" presName="spaceRect" presStyleCnt="0"/>
      <dgm:spPr/>
    </dgm:pt>
    <dgm:pt modelId="{184F8920-0FEA-4D2D-B126-677BC40B1F98}" type="pres">
      <dgm:prSet presAssocID="{F4DA2D1E-3443-4EE5-9931-209676A2BFFB}" presName="textRect" presStyleLbl="revTx" presStyleIdx="2" presStyleCnt="6">
        <dgm:presLayoutVars>
          <dgm:chMax val="1"/>
          <dgm:chPref val="1"/>
        </dgm:presLayoutVars>
      </dgm:prSet>
      <dgm:spPr/>
    </dgm:pt>
    <dgm:pt modelId="{EA253807-5110-4197-961D-6A6A19F50828}" type="pres">
      <dgm:prSet presAssocID="{C96C9A56-80EF-4D3C-8644-B54DA618C589}" presName="sibTrans" presStyleCnt="0"/>
      <dgm:spPr/>
    </dgm:pt>
    <dgm:pt modelId="{1BE2895A-4958-4242-A8C5-D2BAB922305B}" type="pres">
      <dgm:prSet presAssocID="{15D92F73-E430-4E0F-B31D-F9B59F5D68EE}" presName="compNode" presStyleCnt="0"/>
      <dgm:spPr/>
    </dgm:pt>
    <dgm:pt modelId="{F51D1969-D46A-489A-93B2-4CAECBF439AD}" type="pres">
      <dgm:prSet presAssocID="{15D92F73-E430-4E0F-B31D-F9B59F5D68EE}" presName="iconBgRect" presStyleLbl="bgShp" presStyleIdx="3" presStyleCnt="6"/>
      <dgm:spPr/>
    </dgm:pt>
    <dgm:pt modelId="{E2373EB9-0B26-4C61-BF74-0AB691EF81E7}" type="pres">
      <dgm:prSet presAssocID="{15D92F73-E430-4E0F-B31D-F9B59F5D68EE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heelchair Access"/>
        </a:ext>
      </dgm:extLst>
    </dgm:pt>
    <dgm:pt modelId="{CF3EE562-D76F-492E-80E9-A0BE9D81E708}" type="pres">
      <dgm:prSet presAssocID="{15D92F73-E430-4E0F-B31D-F9B59F5D68EE}" presName="spaceRect" presStyleCnt="0"/>
      <dgm:spPr/>
    </dgm:pt>
    <dgm:pt modelId="{D621202A-78E9-4D0B-9A88-5DBC08C4237C}" type="pres">
      <dgm:prSet presAssocID="{15D92F73-E430-4E0F-B31D-F9B59F5D68EE}" presName="textRect" presStyleLbl="revTx" presStyleIdx="3" presStyleCnt="6">
        <dgm:presLayoutVars>
          <dgm:chMax val="1"/>
          <dgm:chPref val="1"/>
        </dgm:presLayoutVars>
      </dgm:prSet>
      <dgm:spPr/>
    </dgm:pt>
    <dgm:pt modelId="{283A7847-E09A-4D36-BAE5-B74433238480}" type="pres">
      <dgm:prSet presAssocID="{B24BC9F7-FAAA-4AB0-8867-050D0792A5DA}" presName="sibTrans" presStyleCnt="0"/>
      <dgm:spPr/>
    </dgm:pt>
    <dgm:pt modelId="{11EB9428-3F44-497F-B4A2-34B50DE0D03C}" type="pres">
      <dgm:prSet presAssocID="{7A0BD2E4-B771-4AF9-B3D3-A2E62A9334FC}" presName="compNode" presStyleCnt="0"/>
      <dgm:spPr/>
    </dgm:pt>
    <dgm:pt modelId="{AF5F18AC-AB5A-4099-B2AC-46198EC2B50A}" type="pres">
      <dgm:prSet presAssocID="{7A0BD2E4-B771-4AF9-B3D3-A2E62A9334FC}" presName="iconBgRect" presStyleLbl="bgShp" presStyleIdx="4" presStyleCnt="6"/>
      <dgm:spPr/>
    </dgm:pt>
    <dgm:pt modelId="{9A6D04D7-6033-4FFC-A8AB-574E80417A43}" type="pres">
      <dgm:prSet presAssocID="{7A0BD2E4-B771-4AF9-B3D3-A2E62A9334FC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6B87F9D0-E77E-4ECD-A716-2BADEB735008}" type="pres">
      <dgm:prSet presAssocID="{7A0BD2E4-B771-4AF9-B3D3-A2E62A9334FC}" presName="spaceRect" presStyleCnt="0"/>
      <dgm:spPr/>
    </dgm:pt>
    <dgm:pt modelId="{8660A4E4-3680-4F1B-9126-D5B70A28531A}" type="pres">
      <dgm:prSet presAssocID="{7A0BD2E4-B771-4AF9-B3D3-A2E62A9334FC}" presName="textRect" presStyleLbl="revTx" presStyleIdx="4" presStyleCnt="6">
        <dgm:presLayoutVars>
          <dgm:chMax val="1"/>
          <dgm:chPref val="1"/>
        </dgm:presLayoutVars>
      </dgm:prSet>
      <dgm:spPr/>
    </dgm:pt>
    <dgm:pt modelId="{E2580CFC-2E31-4EE7-A659-CD8102A88964}" type="pres">
      <dgm:prSet presAssocID="{DDECE6C9-A313-4EE3-887D-17B6DE85ED8E}" presName="sibTrans" presStyleCnt="0"/>
      <dgm:spPr/>
    </dgm:pt>
    <dgm:pt modelId="{CC464E2D-49B9-42D8-998B-CF92A513C8DC}" type="pres">
      <dgm:prSet presAssocID="{C3603FC5-E7DE-4413-990A-7F6A8BA8D250}" presName="compNode" presStyleCnt="0"/>
      <dgm:spPr/>
    </dgm:pt>
    <dgm:pt modelId="{1449A612-C9EB-4A11-BBF7-FD0F814CF49D}" type="pres">
      <dgm:prSet presAssocID="{C3603FC5-E7DE-4413-990A-7F6A8BA8D250}" presName="iconBgRect" presStyleLbl="bgShp" presStyleIdx="5" presStyleCnt="6"/>
      <dgm:spPr/>
    </dgm:pt>
    <dgm:pt modelId="{29283E7B-6D48-4225-B49C-D3DC43369045}" type="pres">
      <dgm:prSet presAssocID="{C3603FC5-E7DE-4413-990A-7F6A8BA8D250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uge"/>
        </a:ext>
      </dgm:extLst>
    </dgm:pt>
    <dgm:pt modelId="{6C53A561-2DD3-43CA-BA64-0555B7758BBD}" type="pres">
      <dgm:prSet presAssocID="{C3603FC5-E7DE-4413-990A-7F6A8BA8D250}" presName="spaceRect" presStyleCnt="0"/>
      <dgm:spPr/>
    </dgm:pt>
    <dgm:pt modelId="{75DEDD4F-1993-4E0C-8B69-414CBC10EDBA}" type="pres">
      <dgm:prSet presAssocID="{C3603FC5-E7DE-4413-990A-7F6A8BA8D250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9645D608-ABBE-4E2F-A7C0-5B82A369294C}" srcId="{09282640-7740-4FA7-80D9-3F37B2EB0336}" destId="{7A0BD2E4-B771-4AF9-B3D3-A2E62A9334FC}" srcOrd="4" destOrd="0" parTransId="{0043DB9D-C2FD-44DC-8DBB-AB8C38DAA21A}" sibTransId="{DDECE6C9-A313-4EE3-887D-17B6DE85ED8E}"/>
    <dgm:cxn modelId="{91414C1C-6761-4C3D-A496-EB6728A36747}" type="presOf" srcId="{7A0BD2E4-B771-4AF9-B3D3-A2E62A9334FC}" destId="{8660A4E4-3680-4F1B-9126-D5B70A28531A}" srcOrd="0" destOrd="0" presId="urn:microsoft.com/office/officeart/2018/5/layout/IconCircleLabelList"/>
    <dgm:cxn modelId="{BCF51A20-4DE1-4702-AD20-5C5FDE333C5F}" type="presOf" srcId="{F4DA2D1E-3443-4EE5-9931-209676A2BFFB}" destId="{184F8920-0FEA-4D2D-B126-677BC40B1F98}" srcOrd="0" destOrd="0" presId="urn:microsoft.com/office/officeart/2018/5/layout/IconCircleLabelList"/>
    <dgm:cxn modelId="{85202420-48CC-4586-9F81-137E23EE9D55}" type="presOf" srcId="{15D92F73-E430-4E0F-B31D-F9B59F5D68EE}" destId="{D621202A-78E9-4D0B-9A88-5DBC08C4237C}" srcOrd="0" destOrd="0" presId="urn:microsoft.com/office/officeart/2018/5/layout/IconCircleLabelList"/>
    <dgm:cxn modelId="{8F898550-8B53-410F-9300-FB32E4915118}" type="presOf" srcId="{1311BE92-985D-45AE-ADAA-3CE8A29C8596}" destId="{8C580ABC-2A0D-4025-A9DE-BD1C5350567F}" srcOrd="0" destOrd="0" presId="urn:microsoft.com/office/officeart/2018/5/layout/IconCircleLabelList"/>
    <dgm:cxn modelId="{C1083B9A-FAD7-49CD-AA93-34A42A8E55D2}" type="presOf" srcId="{9AC8DA88-EF31-474D-B99C-A8470A0DDA05}" destId="{BAB722DD-60DA-45AB-BEB3-2AE40E7FD694}" srcOrd="0" destOrd="0" presId="urn:microsoft.com/office/officeart/2018/5/layout/IconCircleLabelList"/>
    <dgm:cxn modelId="{BF5DEBA9-499F-40CC-B017-2B8D76953FC6}" type="presOf" srcId="{C3603FC5-E7DE-4413-990A-7F6A8BA8D250}" destId="{75DEDD4F-1993-4E0C-8B69-414CBC10EDBA}" srcOrd="0" destOrd="0" presId="urn:microsoft.com/office/officeart/2018/5/layout/IconCircleLabelList"/>
    <dgm:cxn modelId="{A0A216AD-2190-4094-B921-18C3B1B05326}" srcId="{09282640-7740-4FA7-80D9-3F37B2EB0336}" destId="{F4DA2D1E-3443-4EE5-9931-209676A2BFFB}" srcOrd="2" destOrd="0" parTransId="{77625E71-76FE-49D1-9C61-FF78F0B955FC}" sibTransId="{C96C9A56-80EF-4D3C-8644-B54DA618C589}"/>
    <dgm:cxn modelId="{EF1177BA-498D-4D34-A4B3-A503F811B5DD}" srcId="{09282640-7740-4FA7-80D9-3F37B2EB0336}" destId="{9AC8DA88-EF31-474D-B99C-A8470A0DDA05}" srcOrd="0" destOrd="0" parTransId="{E5C0A616-BFA3-4D45-AF17-582D0223DC0B}" sibTransId="{270DE3E1-A510-4830-8E46-EA5A6E180320}"/>
    <dgm:cxn modelId="{F14A4CC5-FE61-48BE-9E0E-20C46F531092}" type="presOf" srcId="{09282640-7740-4FA7-80D9-3F37B2EB0336}" destId="{1AC4A09E-26F8-49B1-8DEF-8A372948BCE1}" srcOrd="0" destOrd="0" presId="urn:microsoft.com/office/officeart/2018/5/layout/IconCircleLabelList"/>
    <dgm:cxn modelId="{16F12FDB-6A1A-4F83-8A59-216E72724818}" srcId="{09282640-7740-4FA7-80D9-3F37B2EB0336}" destId="{1311BE92-985D-45AE-ADAA-3CE8A29C8596}" srcOrd="1" destOrd="0" parTransId="{5CE2BB9B-F878-4668-BFBF-3E616E86AE5B}" sibTransId="{A910B9F6-7346-4728-AEEE-8EB010904DAD}"/>
    <dgm:cxn modelId="{D8E5ADE9-5CCD-4141-9437-84DA26E451E6}" srcId="{09282640-7740-4FA7-80D9-3F37B2EB0336}" destId="{15D92F73-E430-4E0F-B31D-F9B59F5D68EE}" srcOrd="3" destOrd="0" parTransId="{33AAE1AF-124C-406F-A33D-6837A95F54FB}" sibTransId="{B24BC9F7-FAAA-4AB0-8867-050D0792A5DA}"/>
    <dgm:cxn modelId="{206EB9F3-70A7-49A7-8CB2-C53C376AB2AE}" srcId="{09282640-7740-4FA7-80D9-3F37B2EB0336}" destId="{C3603FC5-E7DE-4413-990A-7F6A8BA8D250}" srcOrd="5" destOrd="0" parTransId="{D04F8A35-8DCA-4DB1-AE12-170D9935C8EA}" sibTransId="{39B9F2CE-F70F-4F3A-AAAE-A6C8602AFC54}"/>
    <dgm:cxn modelId="{AA5422FD-F7D5-4331-850F-FB916A1952C6}" type="presParOf" srcId="{1AC4A09E-26F8-49B1-8DEF-8A372948BCE1}" destId="{24146802-3855-456B-BFFB-64FE6E7162DC}" srcOrd="0" destOrd="0" presId="urn:microsoft.com/office/officeart/2018/5/layout/IconCircleLabelList"/>
    <dgm:cxn modelId="{72B618AB-0039-4BAF-A0B1-2DDADDF9BCC1}" type="presParOf" srcId="{24146802-3855-456B-BFFB-64FE6E7162DC}" destId="{DDDDF217-5373-43BE-8B50-1462C8D0C137}" srcOrd="0" destOrd="0" presId="urn:microsoft.com/office/officeart/2018/5/layout/IconCircleLabelList"/>
    <dgm:cxn modelId="{E8EB12BD-8309-40AF-B25A-03BDCA8351C2}" type="presParOf" srcId="{24146802-3855-456B-BFFB-64FE6E7162DC}" destId="{1E901E3F-04B5-4BA4-8200-220EB31B5A7F}" srcOrd="1" destOrd="0" presId="urn:microsoft.com/office/officeart/2018/5/layout/IconCircleLabelList"/>
    <dgm:cxn modelId="{373D1CF1-424E-493F-B2EB-89439E12CC2E}" type="presParOf" srcId="{24146802-3855-456B-BFFB-64FE6E7162DC}" destId="{561E4D91-FA51-4544-B44E-1949A3ABAC81}" srcOrd="2" destOrd="0" presId="urn:microsoft.com/office/officeart/2018/5/layout/IconCircleLabelList"/>
    <dgm:cxn modelId="{55BDFEEC-790C-49C3-BB16-F836F2F6A0A1}" type="presParOf" srcId="{24146802-3855-456B-BFFB-64FE6E7162DC}" destId="{BAB722DD-60DA-45AB-BEB3-2AE40E7FD694}" srcOrd="3" destOrd="0" presId="urn:microsoft.com/office/officeart/2018/5/layout/IconCircleLabelList"/>
    <dgm:cxn modelId="{74D1A22B-F177-4983-93DF-1B6F730C0AEA}" type="presParOf" srcId="{1AC4A09E-26F8-49B1-8DEF-8A372948BCE1}" destId="{458629C8-5A4E-4A1C-B9A8-AF09D8FF00D8}" srcOrd="1" destOrd="0" presId="urn:microsoft.com/office/officeart/2018/5/layout/IconCircleLabelList"/>
    <dgm:cxn modelId="{2359C60C-3174-437D-9EA9-D627B3EC98B6}" type="presParOf" srcId="{1AC4A09E-26F8-49B1-8DEF-8A372948BCE1}" destId="{8B6922B2-2213-4DCA-852F-429B68FC9DB0}" srcOrd="2" destOrd="0" presId="urn:microsoft.com/office/officeart/2018/5/layout/IconCircleLabelList"/>
    <dgm:cxn modelId="{C31543DE-2198-4A06-9E51-CF6EBC013A1B}" type="presParOf" srcId="{8B6922B2-2213-4DCA-852F-429B68FC9DB0}" destId="{DEE35DEC-506A-49FC-8C0C-4E6099BF3C96}" srcOrd="0" destOrd="0" presId="urn:microsoft.com/office/officeart/2018/5/layout/IconCircleLabelList"/>
    <dgm:cxn modelId="{D7ABF80A-BB2E-4C7A-9992-4D04EE85D54F}" type="presParOf" srcId="{8B6922B2-2213-4DCA-852F-429B68FC9DB0}" destId="{8C14BAE4-F338-4558-99C6-BFBC561B3CBB}" srcOrd="1" destOrd="0" presId="urn:microsoft.com/office/officeart/2018/5/layout/IconCircleLabelList"/>
    <dgm:cxn modelId="{36C00608-C9E7-402A-B7EE-FC99F1D936B3}" type="presParOf" srcId="{8B6922B2-2213-4DCA-852F-429B68FC9DB0}" destId="{31125151-8EE9-4E46-AE03-4F095841E28A}" srcOrd="2" destOrd="0" presId="urn:microsoft.com/office/officeart/2018/5/layout/IconCircleLabelList"/>
    <dgm:cxn modelId="{8905542D-2117-4666-8A5C-09677E12545E}" type="presParOf" srcId="{8B6922B2-2213-4DCA-852F-429B68FC9DB0}" destId="{8C580ABC-2A0D-4025-A9DE-BD1C5350567F}" srcOrd="3" destOrd="0" presId="urn:microsoft.com/office/officeart/2018/5/layout/IconCircleLabelList"/>
    <dgm:cxn modelId="{1736A3EC-1DEA-4B8B-BC0F-C90C70A1E5A7}" type="presParOf" srcId="{1AC4A09E-26F8-49B1-8DEF-8A372948BCE1}" destId="{9A198A1B-1895-4662-A9BA-0211921E1956}" srcOrd="3" destOrd="0" presId="urn:microsoft.com/office/officeart/2018/5/layout/IconCircleLabelList"/>
    <dgm:cxn modelId="{3D8B7A10-226B-445E-908A-2EDAD5EE266D}" type="presParOf" srcId="{1AC4A09E-26F8-49B1-8DEF-8A372948BCE1}" destId="{2B40B6B1-5FE3-49EE-9F5C-DB4B812DC3CB}" srcOrd="4" destOrd="0" presId="urn:microsoft.com/office/officeart/2018/5/layout/IconCircleLabelList"/>
    <dgm:cxn modelId="{300E201D-6C5A-4655-A3FD-0AB0A08FA808}" type="presParOf" srcId="{2B40B6B1-5FE3-49EE-9F5C-DB4B812DC3CB}" destId="{64B5BB26-EF0D-4E9A-A4A9-4DB5295FB06D}" srcOrd="0" destOrd="0" presId="urn:microsoft.com/office/officeart/2018/5/layout/IconCircleLabelList"/>
    <dgm:cxn modelId="{8A1A5F60-FAA3-42AE-9111-FD17E35F9B76}" type="presParOf" srcId="{2B40B6B1-5FE3-49EE-9F5C-DB4B812DC3CB}" destId="{E9857D76-457F-4C7B-AB52-5B3C1DC36EA5}" srcOrd="1" destOrd="0" presId="urn:microsoft.com/office/officeart/2018/5/layout/IconCircleLabelList"/>
    <dgm:cxn modelId="{4149850A-B337-492E-B70D-B61779F76E72}" type="presParOf" srcId="{2B40B6B1-5FE3-49EE-9F5C-DB4B812DC3CB}" destId="{428690C5-BEC1-4104-8D9C-05630AF8EEB6}" srcOrd="2" destOrd="0" presId="urn:microsoft.com/office/officeart/2018/5/layout/IconCircleLabelList"/>
    <dgm:cxn modelId="{DF2A64FD-F8B1-4947-A2B8-C860807952D2}" type="presParOf" srcId="{2B40B6B1-5FE3-49EE-9F5C-DB4B812DC3CB}" destId="{184F8920-0FEA-4D2D-B126-677BC40B1F98}" srcOrd="3" destOrd="0" presId="urn:microsoft.com/office/officeart/2018/5/layout/IconCircleLabelList"/>
    <dgm:cxn modelId="{CBD5F359-11CC-4C2A-9059-29891FFBCEEE}" type="presParOf" srcId="{1AC4A09E-26F8-49B1-8DEF-8A372948BCE1}" destId="{EA253807-5110-4197-961D-6A6A19F50828}" srcOrd="5" destOrd="0" presId="urn:microsoft.com/office/officeart/2018/5/layout/IconCircleLabelList"/>
    <dgm:cxn modelId="{A39DEF5D-CDE3-4469-AE1B-B24C2F34ADDA}" type="presParOf" srcId="{1AC4A09E-26F8-49B1-8DEF-8A372948BCE1}" destId="{1BE2895A-4958-4242-A8C5-D2BAB922305B}" srcOrd="6" destOrd="0" presId="urn:microsoft.com/office/officeart/2018/5/layout/IconCircleLabelList"/>
    <dgm:cxn modelId="{EF0F709D-FDC6-4DE0-830A-739E653EC101}" type="presParOf" srcId="{1BE2895A-4958-4242-A8C5-D2BAB922305B}" destId="{F51D1969-D46A-489A-93B2-4CAECBF439AD}" srcOrd="0" destOrd="0" presId="urn:microsoft.com/office/officeart/2018/5/layout/IconCircleLabelList"/>
    <dgm:cxn modelId="{E2D3302E-5559-44B9-9557-3BEF682E7989}" type="presParOf" srcId="{1BE2895A-4958-4242-A8C5-D2BAB922305B}" destId="{E2373EB9-0B26-4C61-BF74-0AB691EF81E7}" srcOrd="1" destOrd="0" presId="urn:microsoft.com/office/officeart/2018/5/layout/IconCircleLabelList"/>
    <dgm:cxn modelId="{E0A78D65-6140-447F-9EAF-214A563F8EF1}" type="presParOf" srcId="{1BE2895A-4958-4242-A8C5-D2BAB922305B}" destId="{CF3EE562-D76F-492E-80E9-A0BE9D81E708}" srcOrd="2" destOrd="0" presId="urn:microsoft.com/office/officeart/2018/5/layout/IconCircleLabelList"/>
    <dgm:cxn modelId="{06873E3B-86A1-44C4-9D01-3012131BBDA3}" type="presParOf" srcId="{1BE2895A-4958-4242-A8C5-D2BAB922305B}" destId="{D621202A-78E9-4D0B-9A88-5DBC08C4237C}" srcOrd="3" destOrd="0" presId="urn:microsoft.com/office/officeart/2018/5/layout/IconCircleLabelList"/>
    <dgm:cxn modelId="{16228F5B-BA92-4A78-AD3B-A6461EE8B489}" type="presParOf" srcId="{1AC4A09E-26F8-49B1-8DEF-8A372948BCE1}" destId="{283A7847-E09A-4D36-BAE5-B74433238480}" srcOrd="7" destOrd="0" presId="urn:microsoft.com/office/officeart/2018/5/layout/IconCircleLabelList"/>
    <dgm:cxn modelId="{DEBC2B8C-234D-490B-B405-E95DEAF15E07}" type="presParOf" srcId="{1AC4A09E-26F8-49B1-8DEF-8A372948BCE1}" destId="{11EB9428-3F44-497F-B4A2-34B50DE0D03C}" srcOrd="8" destOrd="0" presId="urn:microsoft.com/office/officeart/2018/5/layout/IconCircleLabelList"/>
    <dgm:cxn modelId="{F257AF9C-1BDB-4E70-86EE-4791F3BBCD05}" type="presParOf" srcId="{11EB9428-3F44-497F-B4A2-34B50DE0D03C}" destId="{AF5F18AC-AB5A-4099-B2AC-46198EC2B50A}" srcOrd="0" destOrd="0" presId="urn:microsoft.com/office/officeart/2018/5/layout/IconCircleLabelList"/>
    <dgm:cxn modelId="{ACC7CE2D-9BA7-4E8B-BBCB-CE44F0E60086}" type="presParOf" srcId="{11EB9428-3F44-497F-B4A2-34B50DE0D03C}" destId="{9A6D04D7-6033-4FFC-A8AB-574E80417A43}" srcOrd="1" destOrd="0" presId="urn:microsoft.com/office/officeart/2018/5/layout/IconCircleLabelList"/>
    <dgm:cxn modelId="{DAFD0AD9-C94B-44F6-B691-B5B273F4099F}" type="presParOf" srcId="{11EB9428-3F44-497F-B4A2-34B50DE0D03C}" destId="{6B87F9D0-E77E-4ECD-A716-2BADEB735008}" srcOrd="2" destOrd="0" presId="urn:microsoft.com/office/officeart/2018/5/layout/IconCircleLabelList"/>
    <dgm:cxn modelId="{A7B4EA10-C812-43A8-A346-9DE6E2F6A4D0}" type="presParOf" srcId="{11EB9428-3F44-497F-B4A2-34B50DE0D03C}" destId="{8660A4E4-3680-4F1B-9126-D5B70A28531A}" srcOrd="3" destOrd="0" presId="urn:microsoft.com/office/officeart/2018/5/layout/IconCircleLabelList"/>
    <dgm:cxn modelId="{2324A456-FC18-44FD-95D3-F034F1D37465}" type="presParOf" srcId="{1AC4A09E-26F8-49B1-8DEF-8A372948BCE1}" destId="{E2580CFC-2E31-4EE7-A659-CD8102A88964}" srcOrd="9" destOrd="0" presId="urn:microsoft.com/office/officeart/2018/5/layout/IconCircleLabelList"/>
    <dgm:cxn modelId="{87C9D108-1A96-48D2-9BB9-254BA84D016D}" type="presParOf" srcId="{1AC4A09E-26F8-49B1-8DEF-8A372948BCE1}" destId="{CC464E2D-49B9-42D8-998B-CF92A513C8DC}" srcOrd="10" destOrd="0" presId="urn:microsoft.com/office/officeart/2018/5/layout/IconCircleLabelList"/>
    <dgm:cxn modelId="{3DAD3D26-07A5-4FA0-AA44-449E8734C9FD}" type="presParOf" srcId="{CC464E2D-49B9-42D8-998B-CF92A513C8DC}" destId="{1449A612-C9EB-4A11-BBF7-FD0F814CF49D}" srcOrd="0" destOrd="0" presId="urn:microsoft.com/office/officeart/2018/5/layout/IconCircleLabelList"/>
    <dgm:cxn modelId="{4C9CC075-0CF7-44F9-A00D-63AED5E5AB0B}" type="presParOf" srcId="{CC464E2D-49B9-42D8-998B-CF92A513C8DC}" destId="{29283E7B-6D48-4225-B49C-D3DC43369045}" srcOrd="1" destOrd="0" presId="urn:microsoft.com/office/officeart/2018/5/layout/IconCircleLabelList"/>
    <dgm:cxn modelId="{0C0F3FBA-9422-4433-85FF-D427AD3FA229}" type="presParOf" srcId="{CC464E2D-49B9-42D8-998B-CF92A513C8DC}" destId="{6C53A561-2DD3-43CA-BA64-0555B7758BBD}" srcOrd="2" destOrd="0" presId="urn:microsoft.com/office/officeart/2018/5/layout/IconCircleLabelList"/>
    <dgm:cxn modelId="{30AB14AB-D3B8-4F56-A6FC-20C79B98844E}" type="presParOf" srcId="{CC464E2D-49B9-42D8-998B-CF92A513C8DC}" destId="{75DEDD4F-1993-4E0C-8B69-414CBC10EDBA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F8F8F70-6D4D-4841-8B4F-21FE6DA65727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09C5E640-8659-439A-95F4-1CFD8F034970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How to grow in an efficient and effective way</a:t>
          </a:r>
        </a:p>
      </dgm:t>
    </dgm:pt>
    <dgm:pt modelId="{C61D8462-E99A-4E44-9032-D99FF8F31E22}" type="parTrans" cxnId="{6F4E1AB2-8C4C-49EE-9736-422F704312D1}">
      <dgm:prSet/>
      <dgm:spPr/>
      <dgm:t>
        <a:bodyPr/>
        <a:lstStyle/>
        <a:p>
          <a:endParaRPr lang="en-US"/>
        </a:p>
      </dgm:t>
    </dgm:pt>
    <dgm:pt modelId="{B82C93C1-953D-4FAF-9721-D27009E269AE}" type="sibTrans" cxnId="{6F4E1AB2-8C4C-49EE-9736-422F704312D1}">
      <dgm:prSet/>
      <dgm:spPr/>
      <dgm:t>
        <a:bodyPr/>
        <a:lstStyle/>
        <a:p>
          <a:endParaRPr lang="en-US"/>
        </a:p>
      </dgm:t>
    </dgm:pt>
    <dgm:pt modelId="{B617A78C-8EB6-40F6-85C8-A85555E5D55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Oversight Committee = Accountability</a:t>
          </a:r>
        </a:p>
      </dgm:t>
    </dgm:pt>
    <dgm:pt modelId="{4B5EABE4-CDF5-4F77-BE47-07BA49991DDD}" type="parTrans" cxnId="{B1A3D38D-D827-4DC9-84DA-7535E0799E43}">
      <dgm:prSet/>
      <dgm:spPr/>
      <dgm:t>
        <a:bodyPr/>
        <a:lstStyle/>
        <a:p>
          <a:endParaRPr lang="en-US"/>
        </a:p>
      </dgm:t>
    </dgm:pt>
    <dgm:pt modelId="{4AD4047C-D1EF-45E8-B36E-97DBF6BD15B2}" type="sibTrans" cxnId="{B1A3D38D-D827-4DC9-84DA-7535E0799E43}">
      <dgm:prSet/>
      <dgm:spPr/>
      <dgm:t>
        <a:bodyPr/>
        <a:lstStyle/>
        <a:p>
          <a:endParaRPr lang="en-US"/>
        </a:p>
      </dgm:t>
    </dgm:pt>
    <dgm:pt modelId="{7B836CA1-5482-4C10-8543-FBCEF8F2B41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Workgroup additions = improved efficiency of clinic </a:t>
          </a:r>
        </a:p>
      </dgm:t>
    </dgm:pt>
    <dgm:pt modelId="{2CCF49D1-AEA4-4A8D-8A88-C4ED8820F538}" type="parTrans" cxnId="{0C053DDD-ED42-401F-A75E-B71AAB9D8AF8}">
      <dgm:prSet/>
      <dgm:spPr/>
      <dgm:t>
        <a:bodyPr/>
        <a:lstStyle/>
        <a:p>
          <a:endParaRPr lang="en-US"/>
        </a:p>
      </dgm:t>
    </dgm:pt>
    <dgm:pt modelId="{B0705108-B341-41F5-9ECD-1BC10AB2E895}" type="sibTrans" cxnId="{0C053DDD-ED42-401F-A75E-B71AAB9D8AF8}">
      <dgm:prSet/>
      <dgm:spPr/>
      <dgm:t>
        <a:bodyPr/>
        <a:lstStyle/>
        <a:p>
          <a:endParaRPr lang="en-US"/>
        </a:p>
      </dgm:t>
    </dgm:pt>
    <dgm:pt modelId="{EA2F6C97-4DAD-4A02-BCD7-98520C65BDF1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Clinical Flexibility</a:t>
          </a:r>
        </a:p>
      </dgm:t>
    </dgm:pt>
    <dgm:pt modelId="{ECC51767-E1BA-4C8F-BAC2-F689D2E584FA}" type="parTrans" cxnId="{E07317AD-7CBA-4D4B-94E4-DB2FFF117D24}">
      <dgm:prSet/>
      <dgm:spPr/>
      <dgm:t>
        <a:bodyPr/>
        <a:lstStyle/>
        <a:p>
          <a:endParaRPr lang="en-US"/>
        </a:p>
      </dgm:t>
    </dgm:pt>
    <dgm:pt modelId="{49781807-99A0-4D5D-A0BA-6F474EFFDAA2}" type="sibTrans" cxnId="{E07317AD-7CBA-4D4B-94E4-DB2FFF117D24}">
      <dgm:prSet/>
      <dgm:spPr/>
      <dgm:t>
        <a:bodyPr/>
        <a:lstStyle/>
        <a:p>
          <a:endParaRPr lang="en-US"/>
        </a:p>
      </dgm:t>
    </dgm:pt>
    <dgm:pt modelId="{A5A30117-FCEC-43CA-9EC7-6AA5C817E36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Dance with other providers</a:t>
          </a:r>
        </a:p>
      </dgm:t>
    </dgm:pt>
    <dgm:pt modelId="{ADA2A5BC-91B6-4850-A238-A5FEB44FD9C8}" type="parTrans" cxnId="{C2662AE8-161E-41CB-A2C2-43F76BAC8B41}">
      <dgm:prSet/>
      <dgm:spPr/>
      <dgm:t>
        <a:bodyPr/>
        <a:lstStyle/>
        <a:p>
          <a:endParaRPr lang="en-US"/>
        </a:p>
      </dgm:t>
    </dgm:pt>
    <dgm:pt modelId="{B83DD4D7-ADA0-45CE-B16D-418A618679DE}" type="sibTrans" cxnId="{C2662AE8-161E-41CB-A2C2-43F76BAC8B41}">
      <dgm:prSet/>
      <dgm:spPr/>
      <dgm:t>
        <a:bodyPr/>
        <a:lstStyle/>
        <a:p>
          <a:endParaRPr lang="en-US"/>
        </a:p>
      </dgm:t>
    </dgm:pt>
    <dgm:pt modelId="{EB1C34D4-147D-48F4-8141-7504BB7C414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Different personalities</a:t>
          </a:r>
        </a:p>
      </dgm:t>
    </dgm:pt>
    <dgm:pt modelId="{567B72F2-50C0-40F8-8183-E8F1070A12E6}" type="parTrans" cxnId="{B4213437-658A-43D5-9CB7-EAE774C2CB56}">
      <dgm:prSet/>
      <dgm:spPr/>
      <dgm:t>
        <a:bodyPr/>
        <a:lstStyle/>
        <a:p>
          <a:endParaRPr lang="en-US"/>
        </a:p>
      </dgm:t>
    </dgm:pt>
    <dgm:pt modelId="{887A86F2-E71A-496F-AD2A-E2915DCCC413}" type="sibTrans" cxnId="{B4213437-658A-43D5-9CB7-EAE774C2CB56}">
      <dgm:prSet/>
      <dgm:spPr/>
      <dgm:t>
        <a:bodyPr/>
        <a:lstStyle/>
        <a:p>
          <a:endParaRPr lang="en-US"/>
        </a:p>
      </dgm:t>
    </dgm:pt>
    <dgm:pt modelId="{5A4BB056-7B7C-4FA2-9321-E9165C64B86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Sharing mental health ownership with another provider</a:t>
          </a:r>
        </a:p>
      </dgm:t>
    </dgm:pt>
    <dgm:pt modelId="{5AF5C792-D27E-4AE6-8A20-0ED1C2DD9388}" type="parTrans" cxnId="{664334D8-FF76-4355-B45A-3A60888D99C9}">
      <dgm:prSet/>
      <dgm:spPr/>
      <dgm:t>
        <a:bodyPr/>
        <a:lstStyle/>
        <a:p>
          <a:endParaRPr lang="en-US"/>
        </a:p>
      </dgm:t>
    </dgm:pt>
    <dgm:pt modelId="{8E8E6111-B380-4525-8C36-4D83A02202D2}" type="sibTrans" cxnId="{664334D8-FF76-4355-B45A-3A60888D99C9}">
      <dgm:prSet/>
      <dgm:spPr/>
      <dgm:t>
        <a:bodyPr/>
        <a:lstStyle/>
        <a:p>
          <a:endParaRPr lang="en-US"/>
        </a:p>
      </dgm:t>
    </dgm:pt>
    <dgm:pt modelId="{920EC4F7-932B-44E8-80E5-82E456708FE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Interplay between medical and mental health</a:t>
          </a:r>
        </a:p>
      </dgm:t>
    </dgm:pt>
    <dgm:pt modelId="{45FE31C4-C943-4CE4-8C23-EE447B0C1680}" type="parTrans" cxnId="{1AE64D2E-39BA-45C0-93FA-97F542A9ABEF}">
      <dgm:prSet/>
      <dgm:spPr/>
      <dgm:t>
        <a:bodyPr/>
        <a:lstStyle/>
        <a:p>
          <a:endParaRPr lang="en-US"/>
        </a:p>
      </dgm:t>
    </dgm:pt>
    <dgm:pt modelId="{5C6030B7-787A-4061-ABB9-8444D8FD9C87}" type="sibTrans" cxnId="{1AE64D2E-39BA-45C0-93FA-97F542A9ABEF}">
      <dgm:prSet/>
      <dgm:spPr/>
      <dgm:t>
        <a:bodyPr/>
        <a:lstStyle/>
        <a:p>
          <a:endParaRPr lang="en-US"/>
        </a:p>
      </dgm:t>
    </dgm:pt>
    <dgm:pt modelId="{D8144C6B-0B56-46A4-9F32-BEC1B255558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Joint Treatment Planning</a:t>
          </a:r>
        </a:p>
      </dgm:t>
    </dgm:pt>
    <dgm:pt modelId="{2A718D06-3FB4-446F-9608-230F8C017523}" type="parTrans" cxnId="{7912BC00-909D-4A1C-95C7-253BC8F0387D}">
      <dgm:prSet/>
      <dgm:spPr/>
      <dgm:t>
        <a:bodyPr/>
        <a:lstStyle/>
        <a:p>
          <a:endParaRPr lang="en-US"/>
        </a:p>
      </dgm:t>
    </dgm:pt>
    <dgm:pt modelId="{9C949923-46B3-4DD7-9FE6-128772D71AA1}" type="sibTrans" cxnId="{7912BC00-909D-4A1C-95C7-253BC8F0387D}">
      <dgm:prSet/>
      <dgm:spPr/>
      <dgm:t>
        <a:bodyPr/>
        <a:lstStyle/>
        <a:p>
          <a:endParaRPr lang="en-US"/>
        </a:p>
      </dgm:t>
    </dgm:pt>
    <dgm:pt modelId="{5E11FF80-B32B-4FF8-A876-B87EC8AA9A6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B028A2A-9C53-4AD0-919A-E1981DA02825}" type="parTrans" cxnId="{FA9725B7-3F3B-474D-AC48-CC3E6EE8376A}">
      <dgm:prSet/>
      <dgm:spPr/>
      <dgm:t>
        <a:bodyPr/>
        <a:lstStyle/>
        <a:p>
          <a:endParaRPr lang="en-US"/>
        </a:p>
      </dgm:t>
    </dgm:pt>
    <dgm:pt modelId="{BD1DB163-E342-4093-A473-8074FF369BD6}" type="sibTrans" cxnId="{FA9725B7-3F3B-474D-AC48-CC3E6EE8376A}">
      <dgm:prSet/>
      <dgm:spPr/>
      <dgm:t>
        <a:bodyPr/>
        <a:lstStyle/>
        <a:p>
          <a:endParaRPr lang="en-US"/>
        </a:p>
      </dgm:t>
    </dgm:pt>
    <dgm:pt modelId="{72852409-2793-46E2-AC09-F0FFE2440536}" type="pres">
      <dgm:prSet presAssocID="{7F8F8F70-6D4D-4841-8B4F-21FE6DA65727}" presName="root" presStyleCnt="0">
        <dgm:presLayoutVars>
          <dgm:dir/>
          <dgm:resizeHandles val="exact"/>
        </dgm:presLayoutVars>
      </dgm:prSet>
      <dgm:spPr/>
    </dgm:pt>
    <dgm:pt modelId="{3559CB5C-8A3D-442E-A326-D8045EEABC56}" type="pres">
      <dgm:prSet presAssocID="{09C5E640-8659-439A-95F4-1CFD8F034970}" presName="compNode" presStyleCnt="0"/>
      <dgm:spPr/>
    </dgm:pt>
    <dgm:pt modelId="{2E255723-569E-40A7-B49A-C13E826E9AE9}" type="pres">
      <dgm:prSet presAssocID="{09C5E640-8659-439A-95F4-1CFD8F034970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36793124-7621-4B99-AF35-E495B35DB2A3}" type="pres">
      <dgm:prSet presAssocID="{09C5E640-8659-439A-95F4-1CFD8F034970}" presName="iconSpace" presStyleCnt="0"/>
      <dgm:spPr/>
    </dgm:pt>
    <dgm:pt modelId="{66E7C876-D332-41C0-B61F-C287F8AC30DA}" type="pres">
      <dgm:prSet presAssocID="{09C5E640-8659-439A-95F4-1CFD8F034970}" presName="parTx" presStyleLbl="revTx" presStyleIdx="0" presStyleCnt="4">
        <dgm:presLayoutVars>
          <dgm:chMax val="0"/>
          <dgm:chPref val="0"/>
        </dgm:presLayoutVars>
      </dgm:prSet>
      <dgm:spPr/>
    </dgm:pt>
    <dgm:pt modelId="{5BE04D34-3333-4CD2-8B56-714773B61B4C}" type="pres">
      <dgm:prSet presAssocID="{09C5E640-8659-439A-95F4-1CFD8F034970}" presName="txSpace" presStyleCnt="0"/>
      <dgm:spPr/>
    </dgm:pt>
    <dgm:pt modelId="{A4741A0E-7D0B-47B2-B80E-544E8AA05538}" type="pres">
      <dgm:prSet presAssocID="{09C5E640-8659-439A-95F4-1CFD8F034970}" presName="desTx" presStyleLbl="revTx" presStyleIdx="1" presStyleCnt="4">
        <dgm:presLayoutVars/>
      </dgm:prSet>
      <dgm:spPr/>
    </dgm:pt>
    <dgm:pt modelId="{8067D68B-701F-4E88-8846-4F4A165745AC}" type="pres">
      <dgm:prSet presAssocID="{B82C93C1-953D-4FAF-9721-D27009E269AE}" presName="sibTrans" presStyleCnt="0"/>
      <dgm:spPr/>
    </dgm:pt>
    <dgm:pt modelId="{3EA1BCDC-A6BE-44A2-8097-024CFB62F803}" type="pres">
      <dgm:prSet presAssocID="{EA2F6C97-4DAD-4A02-BCD7-98520C65BDF1}" presName="compNode" presStyleCnt="0"/>
      <dgm:spPr/>
    </dgm:pt>
    <dgm:pt modelId="{F4BBE1CA-4D89-4292-9106-51468F023093}" type="pres">
      <dgm:prSet presAssocID="{EA2F6C97-4DAD-4A02-BCD7-98520C65BDF1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B4AD51C5-91A3-48C7-9A66-AE6A448DEF69}" type="pres">
      <dgm:prSet presAssocID="{EA2F6C97-4DAD-4A02-BCD7-98520C65BDF1}" presName="iconSpace" presStyleCnt="0"/>
      <dgm:spPr/>
    </dgm:pt>
    <dgm:pt modelId="{CC77B27F-4815-47B7-B9EB-FCE61585AC47}" type="pres">
      <dgm:prSet presAssocID="{EA2F6C97-4DAD-4A02-BCD7-98520C65BDF1}" presName="parTx" presStyleLbl="revTx" presStyleIdx="2" presStyleCnt="4">
        <dgm:presLayoutVars>
          <dgm:chMax val="0"/>
          <dgm:chPref val="0"/>
        </dgm:presLayoutVars>
      </dgm:prSet>
      <dgm:spPr/>
    </dgm:pt>
    <dgm:pt modelId="{6A9DD66F-7EBB-4017-8A07-F799D5415A9F}" type="pres">
      <dgm:prSet presAssocID="{EA2F6C97-4DAD-4A02-BCD7-98520C65BDF1}" presName="txSpace" presStyleCnt="0"/>
      <dgm:spPr/>
    </dgm:pt>
    <dgm:pt modelId="{29863DD0-98DC-4F52-82CB-3DF180FA4839}" type="pres">
      <dgm:prSet presAssocID="{EA2F6C97-4DAD-4A02-BCD7-98520C65BDF1}" presName="desTx" presStyleLbl="revTx" presStyleIdx="3" presStyleCnt="4">
        <dgm:presLayoutVars/>
      </dgm:prSet>
      <dgm:spPr/>
    </dgm:pt>
  </dgm:ptLst>
  <dgm:cxnLst>
    <dgm:cxn modelId="{7912BC00-909D-4A1C-95C7-253BC8F0387D}" srcId="{EA2F6C97-4DAD-4A02-BCD7-98520C65BDF1}" destId="{D8144C6B-0B56-46A4-9F32-BEC1B255558B}" srcOrd="4" destOrd="0" parTransId="{2A718D06-3FB4-446F-9608-230F8C017523}" sibTransId="{9C949923-46B3-4DD7-9FE6-128772D71AA1}"/>
    <dgm:cxn modelId="{1AE64D2E-39BA-45C0-93FA-97F542A9ABEF}" srcId="{EA2F6C97-4DAD-4A02-BCD7-98520C65BDF1}" destId="{920EC4F7-932B-44E8-80E5-82E456708FE7}" srcOrd="3" destOrd="0" parTransId="{45FE31C4-C943-4CE4-8C23-EE447B0C1680}" sibTransId="{5C6030B7-787A-4061-ABB9-8444D8FD9C87}"/>
    <dgm:cxn modelId="{EE262135-620C-4330-8455-F159B81BCD0A}" type="presOf" srcId="{A5A30117-FCEC-43CA-9EC7-6AA5C817E368}" destId="{29863DD0-98DC-4F52-82CB-3DF180FA4839}" srcOrd="0" destOrd="0" presId="urn:microsoft.com/office/officeart/2018/5/layout/CenteredIconLabelDescriptionList"/>
    <dgm:cxn modelId="{B4213437-658A-43D5-9CB7-EAE774C2CB56}" srcId="{EA2F6C97-4DAD-4A02-BCD7-98520C65BDF1}" destId="{EB1C34D4-147D-48F4-8141-7504BB7C414B}" srcOrd="1" destOrd="0" parTransId="{567B72F2-50C0-40F8-8183-E8F1070A12E6}" sibTransId="{887A86F2-E71A-496F-AD2A-E2915DCCC413}"/>
    <dgm:cxn modelId="{E3B33F5F-DEA9-416B-A06E-7C1746D6B37B}" type="presOf" srcId="{7F8F8F70-6D4D-4841-8B4F-21FE6DA65727}" destId="{72852409-2793-46E2-AC09-F0FFE2440536}" srcOrd="0" destOrd="0" presId="urn:microsoft.com/office/officeart/2018/5/layout/CenteredIconLabelDescriptionList"/>
    <dgm:cxn modelId="{14455865-8CCB-4B4F-832F-5DA8AE18EC20}" type="presOf" srcId="{D8144C6B-0B56-46A4-9F32-BEC1B255558B}" destId="{29863DD0-98DC-4F52-82CB-3DF180FA4839}" srcOrd="0" destOrd="4" presId="urn:microsoft.com/office/officeart/2018/5/layout/CenteredIconLabelDescriptionList"/>
    <dgm:cxn modelId="{E122B574-F6EA-4CAB-B753-DF653AB9A7F3}" type="presOf" srcId="{920EC4F7-932B-44E8-80E5-82E456708FE7}" destId="{29863DD0-98DC-4F52-82CB-3DF180FA4839}" srcOrd="0" destOrd="3" presId="urn:microsoft.com/office/officeart/2018/5/layout/CenteredIconLabelDescriptionList"/>
    <dgm:cxn modelId="{A1853D7B-ADBE-44E5-925E-2B630B6C8063}" type="presOf" srcId="{EB1C34D4-147D-48F4-8141-7504BB7C414B}" destId="{29863DD0-98DC-4F52-82CB-3DF180FA4839}" srcOrd="0" destOrd="1" presId="urn:microsoft.com/office/officeart/2018/5/layout/CenteredIconLabelDescriptionList"/>
    <dgm:cxn modelId="{B1A3D38D-D827-4DC9-84DA-7535E0799E43}" srcId="{09C5E640-8659-439A-95F4-1CFD8F034970}" destId="{B617A78C-8EB6-40F6-85C8-A85555E5D55C}" srcOrd="0" destOrd="0" parTransId="{4B5EABE4-CDF5-4F77-BE47-07BA49991DDD}" sibTransId="{4AD4047C-D1EF-45E8-B36E-97DBF6BD15B2}"/>
    <dgm:cxn modelId="{0DEBEB96-75BB-4C6E-9258-4EAA0AB470E5}" type="presOf" srcId="{7B836CA1-5482-4C10-8543-FBCEF8F2B418}" destId="{A4741A0E-7D0B-47B2-B80E-544E8AA05538}" srcOrd="0" destOrd="2" presId="urn:microsoft.com/office/officeart/2018/5/layout/CenteredIconLabelDescriptionList"/>
    <dgm:cxn modelId="{E07317AD-7CBA-4D4B-94E4-DB2FFF117D24}" srcId="{7F8F8F70-6D4D-4841-8B4F-21FE6DA65727}" destId="{EA2F6C97-4DAD-4A02-BCD7-98520C65BDF1}" srcOrd="1" destOrd="0" parTransId="{ECC51767-E1BA-4C8F-BAC2-F689D2E584FA}" sibTransId="{49781807-99A0-4D5D-A0BA-6F474EFFDAA2}"/>
    <dgm:cxn modelId="{BADCFBAF-3303-4FA2-B766-88CE8A96430D}" type="presOf" srcId="{B617A78C-8EB6-40F6-85C8-A85555E5D55C}" destId="{A4741A0E-7D0B-47B2-B80E-544E8AA05538}" srcOrd="0" destOrd="0" presId="urn:microsoft.com/office/officeart/2018/5/layout/CenteredIconLabelDescriptionList"/>
    <dgm:cxn modelId="{6F4E1AB2-8C4C-49EE-9736-422F704312D1}" srcId="{7F8F8F70-6D4D-4841-8B4F-21FE6DA65727}" destId="{09C5E640-8659-439A-95F4-1CFD8F034970}" srcOrd="0" destOrd="0" parTransId="{C61D8462-E99A-4E44-9032-D99FF8F31E22}" sibTransId="{B82C93C1-953D-4FAF-9721-D27009E269AE}"/>
    <dgm:cxn modelId="{FA9725B7-3F3B-474D-AC48-CC3E6EE8376A}" srcId="{09C5E640-8659-439A-95F4-1CFD8F034970}" destId="{5E11FF80-B32B-4FF8-A876-B87EC8AA9A6B}" srcOrd="1" destOrd="0" parTransId="{CB028A2A-9C53-4AD0-919A-E1981DA02825}" sibTransId="{BD1DB163-E342-4093-A473-8074FF369BD6}"/>
    <dgm:cxn modelId="{D051D7BF-282F-4355-AAEC-0C72E8CCD8D4}" type="presOf" srcId="{EA2F6C97-4DAD-4A02-BCD7-98520C65BDF1}" destId="{CC77B27F-4815-47B7-B9EB-FCE61585AC47}" srcOrd="0" destOrd="0" presId="urn:microsoft.com/office/officeart/2018/5/layout/CenteredIconLabelDescriptionList"/>
    <dgm:cxn modelId="{D1E654C7-C1FF-4787-B3D5-7D4D0D996DCA}" type="presOf" srcId="{09C5E640-8659-439A-95F4-1CFD8F034970}" destId="{66E7C876-D332-41C0-B61F-C287F8AC30DA}" srcOrd="0" destOrd="0" presId="urn:microsoft.com/office/officeart/2018/5/layout/CenteredIconLabelDescriptionList"/>
    <dgm:cxn modelId="{664334D8-FF76-4355-B45A-3A60888D99C9}" srcId="{EA2F6C97-4DAD-4A02-BCD7-98520C65BDF1}" destId="{5A4BB056-7B7C-4FA2-9321-E9165C64B869}" srcOrd="2" destOrd="0" parTransId="{5AF5C792-D27E-4AE6-8A20-0ED1C2DD9388}" sibTransId="{8E8E6111-B380-4525-8C36-4D83A02202D2}"/>
    <dgm:cxn modelId="{0C053DDD-ED42-401F-A75E-B71AAB9D8AF8}" srcId="{09C5E640-8659-439A-95F4-1CFD8F034970}" destId="{7B836CA1-5482-4C10-8543-FBCEF8F2B418}" srcOrd="2" destOrd="0" parTransId="{2CCF49D1-AEA4-4A8D-8A88-C4ED8820F538}" sibTransId="{B0705108-B341-41F5-9ECD-1BC10AB2E895}"/>
    <dgm:cxn modelId="{5673EBE1-2FE0-44F5-804F-32939B07009B}" type="presOf" srcId="{5E11FF80-B32B-4FF8-A876-B87EC8AA9A6B}" destId="{A4741A0E-7D0B-47B2-B80E-544E8AA05538}" srcOrd="0" destOrd="1" presId="urn:microsoft.com/office/officeart/2018/5/layout/CenteredIconLabelDescriptionList"/>
    <dgm:cxn modelId="{5E190BE3-553F-4885-96DB-5C370DFCEF08}" type="presOf" srcId="{5A4BB056-7B7C-4FA2-9321-E9165C64B869}" destId="{29863DD0-98DC-4F52-82CB-3DF180FA4839}" srcOrd="0" destOrd="2" presId="urn:microsoft.com/office/officeart/2018/5/layout/CenteredIconLabelDescriptionList"/>
    <dgm:cxn modelId="{C2662AE8-161E-41CB-A2C2-43F76BAC8B41}" srcId="{EA2F6C97-4DAD-4A02-BCD7-98520C65BDF1}" destId="{A5A30117-FCEC-43CA-9EC7-6AA5C817E368}" srcOrd="0" destOrd="0" parTransId="{ADA2A5BC-91B6-4850-A238-A5FEB44FD9C8}" sibTransId="{B83DD4D7-ADA0-45CE-B16D-418A618679DE}"/>
    <dgm:cxn modelId="{B7EFCB81-3B5A-4482-A725-2BBA51B0E7B5}" type="presParOf" srcId="{72852409-2793-46E2-AC09-F0FFE2440536}" destId="{3559CB5C-8A3D-442E-A326-D8045EEABC56}" srcOrd="0" destOrd="0" presId="urn:microsoft.com/office/officeart/2018/5/layout/CenteredIconLabelDescriptionList"/>
    <dgm:cxn modelId="{53BD3D8B-3CA9-4C8E-B2F0-BFC9C65777A2}" type="presParOf" srcId="{3559CB5C-8A3D-442E-A326-D8045EEABC56}" destId="{2E255723-569E-40A7-B49A-C13E826E9AE9}" srcOrd="0" destOrd="0" presId="urn:microsoft.com/office/officeart/2018/5/layout/CenteredIconLabelDescriptionList"/>
    <dgm:cxn modelId="{55A6A661-39E3-4645-8145-206378093EA1}" type="presParOf" srcId="{3559CB5C-8A3D-442E-A326-D8045EEABC56}" destId="{36793124-7621-4B99-AF35-E495B35DB2A3}" srcOrd="1" destOrd="0" presId="urn:microsoft.com/office/officeart/2018/5/layout/CenteredIconLabelDescriptionList"/>
    <dgm:cxn modelId="{7980872A-68A3-4275-A52A-A8A39047E393}" type="presParOf" srcId="{3559CB5C-8A3D-442E-A326-D8045EEABC56}" destId="{66E7C876-D332-41C0-B61F-C287F8AC30DA}" srcOrd="2" destOrd="0" presId="urn:microsoft.com/office/officeart/2018/5/layout/CenteredIconLabelDescriptionList"/>
    <dgm:cxn modelId="{C8A5D8BC-789A-4F27-8289-663D497A4E32}" type="presParOf" srcId="{3559CB5C-8A3D-442E-A326-D8045EEABC56}" destId="{5BE04D34-3333-4CD2-8B56-714773B61B4C}" srcOrd="3" destOrd="0" presId="urn:microsoft.com/office/officeart/2018/5/layout/CenteredIconLabelDescriptionList"/>
    <dgm:cxn modelId="{C50A1BB9-91CE-44A8-BF89-744A2B6DAD0C}" type="presParOf" srcId="{3559CB5C-8A3D-442E-A326-D8045EEABC56}" destId="{A4741A0E-7D0B-47B2-B80E-544E8AA05538}" srcOrd="4" destOrd="0" presId="urn:microsoft.com/office/officeart/2018/5/layout/CenteredIconLabelDescriptionList"/>
    <dgm:cxn modelId="{B928C284-55F8-4D62-87CD-3D502BD25124}" type="presParOf" srcId="{72852409-2793-46E2-AC09-F0FFE2440536}" destId="{8067D68B-701F-4E88-8846-4F4A165745AC}" srcOrd="1" destOrd="0" presId="urn:microsoft.com/office/officeart/2018/5/layout/CenteredIconLabelDescriptionList"/>
    <dgm:cxn modelId="{F974F99C-7921-4ABF-90F3-A4169C7CFC23}" type="presParOf" srcId="{72852409-2793-46E2-AC09-F0FFE2440536}" destId="{3EA1BCDC-A6BE-44A2-8097-024CFB62F803}" srcOrd="2" destOrd="0" presId="urn:microsoft.com/office/officeart/2018/5/layout/CenteredIconLabelDescriptionList"/>
    <dgm:cxn modelId="{F4526D75-0D60-4781-B5DE-E5022E0B195E}" type="presParOf" srcId="{3EA1BCDC-A6BE-44A2-8097-024CFB62F803}" destId="{F4BBE1CA-4D89-4292-9106-51468F023093}" srcOrd="0" destOrd="0" presId="urn:microsoft.com/office/officeart/2018/5/layout/CenteredIconLabelDescriptionList"/>
    <dgm:cxn modelId="{071044DD-9A99-4DAA-A772-7759679E00A5}" type="presParOf" srcId="{3EA1BCDC-A6BE-44A2-8097-024CFB62F803}" destId="{B4AD51C5-91A3-48C7-9A66-AE6A448DEF69}" srcOrd="1" destOrd="0" presId="urn:microsoft.com/office/officeart/2018/5/layout/CenteredIconLabelDescriptionList"/>
    <dgm:cxn modelId="{0603441E-FFF6-4735-97D5-626A3DF45B9A}" type="presParOf" srcId="{3EA1BCDC-A6BE-44A2-8097-024CFB62F803}" destId="{CC77B27F-4815-47B7-B9EB-FCE61585AC47}" srcOrd="2" destOrd="0" presId="urn:microsoft.com/office/officeart/2018/5/layout/CenteredIconLabelDescriptionList"/>
    <dgm:cxn modelId="{A36AF209-09D7-4C43-84A5-AF74B8645BF9}" type="presParOf" srcId="{3EA1BCDC-A6BE-44A2-8097-024CFB62F803}" destId="{6A9DD66F-7EBB-4017-8A07-F799D5415A9F}" srcOrd="3" destOrd="0" presId="urn:microsoft.com/office/officeart/2018/5/layout/CenteredIconLabelDescriptionList"/>
    <dgm:cxn modelId="{A53C731C-61E8-45DB-9D06-27606DC0C724}" type="presParOf" srcId="{3EA1BCDC-A6BE-44A2-8097-024CFB62F803}" destId="{29863DD0-98DC-4F52-82CB-3DF180FA4839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9FC994-626B-418A-A355-300E4701A116}">
      <dsp:nvSpPr>
        <dsp:cNvPr id="0" name=""/>
        <dsp:cNvSpPr/>
      </dsp:nvSpPr>
      <dsp:spPr>
        <a:xfrm>
          <a:off x="0" y="559"/>
          <a:ext cx="10506456" cy="130966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DEAF53-56D0-47EA-8A64-348F40382C22}">
      <dsp:nvSpPr>
        <dsp:cNvPr id="0" name=""/>
        <dsp:cNvSpPr/>
      </dsp:nvSpPr>
      <dsp:spPr>
        <a:xfrm>
          <a:off x="396173" y="295234"/>
          <a:ext cx="720315" cy="72031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2B38B9-F549-4C17-81D9-97EB07C0B6A0}">
      <dsp:nvSpPr>
        <dsp:cNvPr id="0" name=""/>
        <dsp:cNvSpPr/>
      </dsp:nvSpPr>
      <dsp:spPr>
        <a:xfrm>
          <a:off x="1512662" y="559"/>
          <a:ext cx="8993793" cy="1309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06" tIns="138606" rIns="138606" bIns="138606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An estimated 90% of children in foster care have been exposed to trauma, with nearly half reporting exposure to 4 or more types of traumatic events (Stein et al., 2001)</a:t>
          </a:r>
        </a:p>
      </dsp:txBody>
      <dsp:txXfrm>
        <a:off x="1512662" y="559"/>
        <a:ext cx="8993793" cy="1309664"/>
      </dsp:txXfrm>
    </dsp:sp>
    <dsp:sp modelId="{5F14FEA0-D36B-4F1E-A91B-9D3617DFBFC6}">
      <dsp:nvSpPr>
        <dsp:cNvPr id="0" name=""/>
        <dsp:cNvSpPr/>
      </dsp:nvSpPr>
      <dsp:spPr>
        <a:xfrm>
          <a:off x="0" y="1637640"/>
          <a:ext cx="10506456" cy="130966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C90EC0-CA00-489C-8037-A3058E995966}">
      <dsp:nvSpPr>
        <dsp:cNvPr id="0" name=""/>
        <dsp:cNvSpPr/>
      </dsp:nvSpPr>
      <dsp:spPr>
        <a:xfrm>
          <a:off x="396173" y="1932315"/>
          <a:ext cx="720315" cy="72031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ED2D52-AB39-4034-A1BE-E69577996038}">
      <dsp:nvSpPr>
        <dsp:cNvPr id="0" name=""/>
        <dsp:cNvSpPr/>
      </dsp:nvSpPr>
      <dsp:spPr>
        <a:xfrm>
          <a:off x="1512662" y="1637640"/>
          <a:ext cx="8993793" cy="1309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06" tIns="138606" rIns="138606" bIns="138606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 comprehensive review of children entering foster care in one state revealed that 1 in 4 exhibited trauma symptoms requiring treatment (Griffin, Kisiel, McClelland, Stolback, &amp; Holzberg, 2012)</a:t>
          </a:r>
        </a:p>
      </dsp:txBody>
      <dsp:txXfrm>
        <a:off x="1512662" y="1637640"/>
        <a:ext cx="8993793" cy="1309664"/>
      </dsp:txXfrm>
    </dsp:sp>
    <dsp:sp modelId="{4ADA0CB4-9E46-4561-B3D3-971040EB935F}">
      <dsp:nvSpPr>
        <dsp:cNvPr id="0" name=""/>
        <dsp:cNvSpPr/>
      </dsp:nvSpPr>
      <dsp:spPr>
        <a:xfrm>
          <a:off x="0" y="3274721"/>
          <a:ext cx="10506456" cy="130966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FB5D1B-06AE-4222-8DC1-471D160B83E9}">
      <dsp:nvSpPr>
        <dsp:cNvPr id="0" name=""/>
        <dsp:cNvSpPr/>
      </dsp:nvSpPr>
      <dsp:spPr>
        <a:xfrm>
          <a:off x="396173" y="3569396"/>
          <a:ext cx="720315" cy="72031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2D1B20-CB68-4F9E-8989-45642286CCE6}">
      <dsp:nvSpPr>
        <dsp:cNvPr id="0" name=""/>
        <dsp:cNvSpPr/>
      </dsp:nvSpPr>
      <dsp:spPr>
        <a:xfrm>
          <a:off x="1512662" y="3274721"/>
          <a:ext cx="8993793" cy="13096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06" tIns="138606" rIns="138606" bIns="138606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Trauma can be compounded by the removal of children from their families, loved ones, and communities and by adverse experiences in foster care.</a:t>
          </a:r>
        </a:p>
      </dsp:txBody>
      <dsp:txXfrm>
        <a:off x="1512662" y="3274721"/>
        <a:ext cx="8993793" cy="13096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454A42-F45D-4D14-80D9-D7039A9BC45D}">
      <dsp:nvSpPr>
        <dsp:cNvPr id="0" name=""/>
        <dsp:cNvSpPr/>
      </dsp:nvSpPr>
      <dsp:spPr>
        <a:xfrm>
          <a:off x="0" y="4606"/>
          <a:ext cx="6588691" cy="981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A37CF7-81D9-4AED-AC9C-02B5DE632AD8}">
      <dsp:nvSpPr>
        <dsp:cNvPr id="0" name=""/>
        <dsp:cNvSpPr/>
      </dsp:nvSpPr>
      <dsp:spPr>
        <a:xfrm>
          <a:off x="296829" y="225389"/>
          <a:ext cx="539690" cy="53969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863CC9-AB48-47E3-A699-7272990B35F7}">
      <dsp:nvSpPr>
        <dsp:cNvPr id="0" name=""/>
        <dsp:cNvSpPr/>
      </dsp:nvSpPr>
      <dsp:spPr>
        <a:xfrm>
          <a:off x="1133349" y="4606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Partnership with DFPS</a:t>
          </a:r>
        </a:p>
      </dsp:txBody>
      <dsp:txXfrm>
        <a:off x="1133349" y="4606"/>
        <a:ext cx="5455341" cy="981254"/>
      </dsp:txXfrm>
    </dsp:sp>
    <dsp:sp modelId="{7C3F1507-F93B-43F8-9AA3-2F2D6A42CC1A}">
      <dsp:nvSpPr>
        <dsp:cNvPr id="0" name=""/>
        <dsp:cNvSpPr/>
      </dsp:nvSpPr>
      <dsp:spPr>
        <a:xfrm>
          <a:off x="0" y="1231175"/>
          <a:ext cx="6588691" cy="981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D97893-BCE3-4C9E-BE88-499C6E47EC88}">
      <dsp:nvSpPr>
        <dsp:cNvPr id="0" name=""/>
        <dsp:cNvSpPr/>
      </dsp:nvSpPr>
      <dsp:spPr>
        <a:xfrm>
          <a:off x="296829" y="1451957"/>
          <a:ext cx="539690" cy="53969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9877A2-74A2-4991-9BAF-9204B546B236}">
      <dsp:nvSpPr>
        <dsp:cNvPr id="0" name=""/>
        <dsp:cNvSpPr/>
      </dsp:nvSpPr>
      <dsp:spPr>
        <a:xfrm>
          <a:off x="1133349" y="1231175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Access to IMPACT</a:t>
          </a:r>
        </a:p>
      </dsp:txBody>
      <dsp:txXfrm>
        <a:off x="1133349" y="1231175"/>
        <a:ext cx="5455341" cy="981254"/>
      </dsp:txXfrm>
    </dsp:sp>
    <dsp:sp modelId="{954AD175-72FC-4CDD-A705-965390E7ED60}">
      <dsp:nvSpPr>
        <dsp:cNvPr id="0" name=""/>
        <dsp:cNvSpPr/>
      </dsp:nvSpPr>
      <dsp:spPr>
        <a:xfrm>
          <a:off x="0" y="2457744"/>
          <a:ext cx="6588691" cy="981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7C32BF-CB95-4881-A6BE-C9EE1C1BED16}">
      <dsp:nvSpPr>
        <dsp:cNvPr id="0" name=""/>
        <dsp:cNvSpPr/>
      </dsp:nvSpPr>
      <dsp:spPr>
        <a:xfrm>
          <a:off x="296829" y="2678526"/>
          <a:ext cx="539690" cy="53969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C4F1B5-50C4-48F0-8200-D5D003CF28E8}">
      <dsp:nvSpPr>
        <dsp:cNvPr id="0" name=""/>
        <dsp:cNvSpPr/>
      </dsp:nvSpPr>
      <dsp:spPr>
        <a:xfrm>
          <a:off x="1133349" y="2457744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Gather trauma history, mental health assessments, and other documents</a:t>
          </a:r>
        </a:p>
      </dsp:txBody>
      <dsp:txXfrm>
        <a:off x="1133349" y="2457744"/>
        <a:ext cx="5455341" cy="981254"/>
      </dsp:txXfrm>
    </dsp:sp>
    <dsp:sp modelId="{32515FF4-CBB1-467A-B761-B637E44F88EF}">
      <dsp:nvSpPr>
        <dsp:cNvPr id="0" name=""/>
        <dsp:cNvSpPr/>
      </dsp:nvSpPr>
      <dsp:spPr>
        <a:xfrm>
          <a:off x="0" y="3684312"/>
          <a:ext cx="6588691" cy="981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97CDC2-DB5D-44C8-9FD8-568A82327B39}">
      <dsp:nvSpPr>
        <dsp:cNvPr id="0" name=""/>
        <dsp:cNvSpPr/>
      </dsp:nvSpPr>
      <dsp:spPr>
        <a:xfrm>
          <a:off x="296829" y="3905095"/>
          <a:ext cx="539690" cy="53969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622D15-EBC7-4A95-BD0C-5EA9C9895385}">
      <dsp:nvSpPr>
        <dsp:cNvPr id="0" name=""/>
        <dsp:cNvSpPr/>
      </dsp:nvSpPr>
      <dsp:spPr>
        <a:xfrm>
          <a:off x="1133349" y="3684312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Liaise with caseworkers </a:t>
          </a:r>
        </a:p>
      </dsp:txBody>
      <dsp:txXfrm>
        <a:off x="1133349" y="3684312"/>
        <a:ext cx="5455341" cy="981254"/>
      </dsp:txXfrm>
    </dsp:sp>
    <dsp:sp modelId="{F1107D95-2349-454C-B330-962BB472C5D7}">
      <dsp:nvSpPr>
        <dsp:cNvPr id="0" name=""/>
        <dsp:cNvSpPr/>
      </dsp:nvSpPr>
      <dsp:spPr>
        <a:xfrm>
          <a:off x="0" y="4910881"/>
          <a:ext cx="6588691" cy="98125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78D4A5-FE56-4F46-AD67-E63EC4CC6A8F}">
      <dsp:nvSpPr>
        <dsp:cNvPr id="0" name=""/>
        <dsp:cNvSpPr/>
      </dsp:nvSpPr>
      <dsp:spPr>
        <a:xfrm>
          <a:off x="296829" y="5131663"/>
          <a:ext cx="539690" cy="53969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A1A49E-D2D5-4681-B63A-EB19C7EA4E2A}">
      <dsp:nvSpPr>
        <dsp:cNvPr id="0" name=""/>
        <dsp:cNvSpPr/>
      </dsp:nvSpPr>
      <dsp:spPr>
        <a:xfrm>
          <a:off x="1133349" y="4910881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Insider knowledge/perspective</a:t>
          </a:r>
        </a:p>
      </dsp:txBody>
      <dsp:txXfrm>
        <a:off x="1133349" y="4910881"/>
        <a:ext cx="5455341" cy="9812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DDF217-5373-43BE-8B50-1462C8D0C137}">
      <dsp:nvSpPr>
        <dsp:cNvPr id="0" name=""/>
        <dsp:cNvSpPr/>
      </dsp:nvSpPr>
      <dsp:spPr>
        <a:xfrm>
          <a:off x="408868" y="424948"/>
          <a:ext cx="1189284" cy="118928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901E3F-04B5-4BA4-8200-220EB31B5A7F}">
      <dsp:nvSpPr>
        <dsp:cNvPr id="0" name=""/>
        <dsp:cNvSpPr/>
      </dsp:nvSpPr>
      <dsp:spPr>
        <a:xfrm>
          <a:off x="662322" y="678402"/>
          <a:ext cx="682376" cy="68237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B722DD-60DA-45AB-BEB3-2AE40E7FD694}">
      <dsp:nvSpPr>
        <dsp:cNvPr id="0" name=""/>
        <dsp:cNvSpPr/>
      </dsp:nvSpPr>
      <dsp:spPr>
        <a:xfrm>
          <a:off x="28687" y="1984665"/>
          <a:ext cx="194964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Triage sick calls</a:t>
          </a:r>
        </a:p>
      </dsp:txBody>
      <dsp:txXfrm>
        <a:off x="28687" y="1984665"/>
        <a:ext cx="1949646" cy="720000"/>
      </dsp:txXfrm>
    </dsp:sp>
    <dsp:sp modelId="{DEE35DEC-506A-49FC-8C0C-4E6099BF3C96}">
      <dsp:nvSpPr>
        <dsp:cNvPr id="0" name=""/>
        <dsp:cNvSpPr/>
      </dsp:nvSpPr>
      <dsp:spPr>
        <a:xfrm>
          <a:off x="2699703" y="424948"/>
          <a:ext cx="1189284" cy="118928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14BAE4-F338-4558-99C6-BFBC561B3CBB}">
      <dsp:nvSpPr>
        <dsp:cNvPr id="0" name=""/>
        <dsp:cNvSpPr/>
      </dsp:nvSpPr>
      <dsp:spPr>
        <a:xfrm>
          <a:off x="2953157" y="678402"/>
          <a:ext cx="682376" cy="68237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580ABC-2A0D-4025-A9DE-BD1C5350567F}">
      <dsp:nvSpPr>
        <dsp:cNvPr id="0" name=""/>
        <dsp:cNvSpPr/>
      </dsp:nvSpPr>
      <dsp:spPr>
        <a:xfrm>
          <a:off x="2319522" y="1984665"/>
          <a:ext cx="194964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Help caregivers identify resources</a:t>
          </a:r>
        </a:p>
      </dsp:txBody>
      <dsp:txXfrm>
        <a:off x="2319522" y="1984665"/>
        <a:ext cx="1949646" cy="720000"/>
      </dsp:txXfrm>
    </dsp:sp>
    <dsp:sp modelId="{64B5BB26-EF0D-4E9A-A4A9-4DB5295FB06D}">
      <dsp:nvSpPr>
        <dsp:cNvPr id="0" name=""/>
        <dsp:cNvSpPr/>
      </dsp:nvSpPr>
      <dsp:spPr>
        <a:xfrm>
          <a:off x="4990538" y="424948"/>
          <a:ext cx="1189284" cy="118928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857D76-457F-4C7B-AB52-5B3C1DC36EA5}">
      <dsp:nvSpPr>
        <dsp:cNvPr id="0" name=""/>
        <dsp:cNvSpPr/>
      </dsp:nvSpPr>
      <dsp:spPr>
        <a:xfrm>
          <a:off x="5243992" y="678402"/>
          <a:ext cx="682376" cy="68237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4F8920-0FEA-4D2D-B126-677BC40B1F98}">
      <dsp:nvSpPr>
        <dsp:cNvPr id="0" name=""/>
        <dsp:cNvSpPr/>
      </dsp:nvSpPr>
      <dsp:spPr>
        <a:xfrm>
          <a:off x="4610356" y="1984665"/>
          <a:ext cx="194964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Advocate for patients with MCO</a:t>
          </a:r>
        </a:p>
      </dsp:txBody>
      <dsp:txXfrm>
        <a:off x="4610356" y="1984665"/>
        <a:ext cx="1949646" cy="720000"/>
      </dsp:txXfrm>
    </dsp:sp>
    <dsp:sp modelId="{F51D1969-D46A-489A-93B2-4CAECBF439AD}">
      <dsp:nvSpPr>
        <dsp:cNvPr id="0" name=""/>
        <dsp:cNvSpPr/>
      </dsp:nvSpPr>
      <dsp:spPr>
        <a:xfrm>
          <a:off x="408868" y="3192077"/>
          <a:ext cx="1189284" cy="118928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373EB9-0B26-4C61-BF74-0AB691EF81E7}">
      <dsp:nvSpPr>
        <dsp:cNvPr id="0" name=""/>
        <dsp:cNvSpPr/>
      </dsp:nvSpPr>
      <dsp:spPr>
        <a:xfrm>
          <a:off x="662322" y="3445531"/>
          <a:ext cx="682376" cy="68237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21202A-78E9-4D0B-9A88-5DBC08C4237C}">
      <dsp:nvSpPr>
        <dsp:cNvPr id="0" name=""/>
        <dsp:cNvSpPr/>
      </dsp:nvSpPr>
      <dsp:spPr>
        <a:xfrm>
          <a:off x="28687" y="4751794"/>
          <a:ext cx="194964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PMN staffings</a:t>
          </a:r>
        </a:p>
      </dsp:txBody>
      <dsp:txXfrm>
        <a:off x="28687" y="4751794"/>
        <a:ext cx="1949646" cy="720000"/>
      </dsp:txXfrm>
    </dsp:sp>
    <dsp:sp modelId="{AF5F18AC-AB5A-4099-B2AC-46198EC2B50A}">
      <dsp:nvSpPr>
        <dsp:cNvPr id="0" name=""/>
        <dsp:cNvSpPr/>
      </dsp:nvSpPr>
      <dsp:spPr>
        <a:xfrm>
          <a:off x="2699703" y="3192077"/>
          <a:ext cx="1189284" cy="118928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6D04D7-6033-4FFC-A8AB-574E80417A43}">
      <dsp:nvSpPr>
        <dsp:cNvPr id="0" name=""/>
        <dsp:cNvSpPr/>
      </dsp:nvSpPr>
      <dsp:spPr>
        <a:xfrm>
          <a:off x="2953157" y="3445531"/>
          <a:ext cx="682376" cy="682376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60A4E4-3680-4F1B-9126-D5B70A28531A}">
      <dsp:nvSpPr>
        <dsp:cNvPr id="0" name=""/>
        <dsp:cNvSpPr/>
      </dsp:nvSpPr>
      <dsp:spPr>
        <a:xfrm>
          <a:off x="2319522" y="4751794"/>
          <a:ext cx="194964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Obtain medical history</a:t>
          </a:r>
        </a:p>
      </dsp:txBody>
      <dsp:txXfrm>
        <a:off x="2319522" y="4751794"/>
        <a:ext cx="1949646" cy="720000"/>
      </dsp:txXfrm>
    </dsp:sp>
    <dsp:sp modelId="{1449A612-C9EB-4A11-BBF7-FD0F814CF49D}">
      <dsp:nvSpPr>
        <dsp:cNvPr id="0" name=""/>
        <dsp:cNvSpPr/>
      </dsp:nvSpPr>
      <dsp:spPr>
        <a:xfrm>
          <a:off x="4990538" y="3192077"/>
          <a:ext cx="1189284" cy="1189284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283E7B-6D48-4225-B49C-D3DC43369045}">
      <dsp:nvSpPr>
        <dsp:cNvPr id="0" name=""/>
        <dsp:cNvSpPr/>
      </dsp:nvSpPr>
      <dsp:spPr>
        <a:xfrm>
          <a:off x="5243992" y="3445531"/>
          <a:ext cx="682376" cy="682376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DEDD4F-1993-4E0C-8B69-414CBC10EDBA}">
      <dsp:nvSpPr>
        <dsp:cNvPr id="0" name=""/>
        <dsp:cNvSpPr/>
      </dsp:nvSpPr>
      <dsp:spPr>
        <a:xfrm>
          <a:off x="4610356" y="4751794"/>
          <a:ext cx="194964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Run weekly huddles</a:t>
          </a:r>
        </a:p>
      </dsp:txBody>
      <dsp:txXfrm>
        <a:off x="4610356" y="4751794"/>
        <a:ext cx="1949646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255723-569E-40A7-B49A-C13E826E9AE9}">
      <dsp:nvSpPr>
        <dsp:cNvPr id="0" name=""/>
        <dsp:cNvSpPr/>
      </dsp:nvSpPr>
      <dsp:spPr>
        <a:xfrm>
          <a:off x="1959228" y="344794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E7C876-D332-41C0-B61F-C287F8AC30DA}">
      <dsp:nvSpPr>
        <dsp:cNvPr id="0" name=""/>
        <dsp:cNvSpPr/>
      </dsp:nvSpPr>
      <dsp:spPr>
        <a:xfrm>
          <a:off x="555228" y="2024294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How to grow in an efficient and effective way</a:t>
          </a:r>
        </a:p>
      </dsp:txBody>
      <dsp:txXfrm>
        <a:off x="555228" y="2024294"/>
        <a:ext cx="4320000" cy="648000"/>
      </dsp:txXfrm>
    </dsp:sp>
    <dsp:sp modelId="{A4741A0E-7D0B-47B2-B80E-544E8AA05538}">
      <dsp:nvSpPr>
        <dsp:cNvPr id="0" name=""/>
        <dsp:cNvSpPr/>
      </dsp:nvSpPr>
      <dsp:spPr>
        <a:xfrm>
          <a:off x="555228" y="2750201"/>
          <a:ext cx="4320000" cy="1489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Oversight Committee = Accountability</a:t>
          </a:r>
        </a:p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Workgroup additions = improved efficiency of clinic </a:t>
          </a:r>
        </a:p>
      </dsp:txBody>
      <dsp:txXfrm>
        <a:off x="555228" y="2750201"/>
        <a:ext cx="4320000" cy="1489949"/>
      </dsp:txXfrm>
    </dsp:sp>
    <dsp:sp modelId="{F4BBE1CA-4D89-4292-9106-51468F023093}">
      <dsp:nvSpPr>
        <dsp:cNvPr id="0" name=""/>
        <dsp:cNvSpPr/>
      </dsp:nvSpPr>
      <dsp:spPr>
        <a:xfrm>
          <a:off x="7035228" y="344794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77B27F-4815-47B7-B9EB-FCE61585AC47}">
      <dsp:nvSpPr>
        <dsp:cNvPr id="0" name=""/>
        <dsp:cNvSpPr/>
      </dsp:nvSpPr>
      <dsp:spPr>
        <a:xfrm>
          <a:off x="5631228" y="2024294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Clinical Flexibility</a:t>
          </a:r>
        </a:p>
      </dsp:txBody>
      <dsp:txXfrm>
        <a:off x="5631228" y="2024294"/>
        <a:ext cx="4320000" cy="648000"/>
      </dsp:txXfrm>
    </dsp:sp>
    <dsp:sp modelId="{29863DD0-98DC-4F52-82CB-3DF180FA4839}">
      <dsp:nvSpPr>
        <dsp:cNvPr id="0" name=""/>
        <dsp:cNvSpPr/>
      </dsp:nvSpPr>
      <dsp:spPr>
        <a:xfrm>
          <a:off x="5631228" y="2750201"/>
          <a:ext cx="4320000" cy="14899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Dance with other providers</a:t>
          </a:r>
        </a:p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Different personalities</a:t>
          </a:r>
        </a:p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Sharing mental health ownership with another provider</a:t>
          </a:r>
        </a:p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Interplay between medical and mental health</a:t>
          </a:r>
        </a:p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Joint Treatment Planning</a:t>
          </a:r>
        </a:p>
      </dsp:txBody>
      <dsp:txXfrm>
        <a:off x="5631228" y="2750201"/>
        <a:ext cx="4320000" cy="14899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2179D87-FA76-4C0E-876F-803042C7D567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33F9AFD-AF46-4AB4-9F73-ABF5682CD3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706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F9AFD-AF46-4AB4-9F73-ABF5682CD3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13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Esp. DME and in-home </a:t>
            </a:r>
            <a:r>
              <a:rPr lang="en-US" dirty="0" err="1"/>
              <a:t>nursinf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F9AFD-AF46-4AB4-9F73-ABF5682CD33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19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F9AFD-AF46-4AB4-9F73-ABF5682CD33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1901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Heidi (started 2015)</a:t>
            </a:r>
          </a:p>
          <a:p>
            <a:endParaRPr lang="en-US" b="1" dirty="0"/>
          </a:p>
          <a:p>
            <a:r>
              <a:rPr lang="en-US" b="1" dirty="0"/>
              <a:t>Efficient and Effective Growth:</a:t>
            </a:r>
          </a:p>
          <a:p>
            <a:r>
              <a:rPr lang="en-US" dirty="0"/>
              <a:t>1. Big picture into action – hard period during growth, inefficient system</a:t>
            </a:r>
          </a:p>
          <a:p>
            <a:r>
              <a:rPr lang="en-US" dirty="0"/>
              <a:t>2. Oversight (August 2017) created to oversee progress and work in program. Buy-in from hospital and medical center leadership.</a:t>
            </a:r>
          </a:p>
          <a:p>
            <a:r>
              <a:rPr lang="en-US" dirty="0"/>
              <a:t>3. Workgroups created (late 2017) to help involve staff into a more participatory model of care. (buy-in; empowerment; commitment</a:t>
            </a:r>
            <a:r>
              <a:rPr lang="en-US" dirty="0">
                <a:highlight>
                  <a:srgbClr val="FFFF00"/>
                </a:highlight>
              </a:rPr>
              <a:t>)(NEED LIST OF WORKGROUP ACTIVITY)</a:t>
            </a:r>
          </a:p>
          <a:p>
            <a:endParaRPr lang="en-US" dirty="0"/>
          </a:p>
          <a:p>
            <a:r>
              <a:rPr lang="en-US" dirty="0"/>
              <a:t>*Requires a lot of communication and knowing each other’s expertise.</a:t>
            </a:r>
          </a:p>
          <a:p>
            <a:r>
              <a:rPr lang="en-US" dirty="0"/>
              <a:t>*Training doesn’t necessarily match the way we need to practice.</a:t>
            </a:r>
          </a:p>
          <a:p>
            <a:endParaRPr lang="en-US" dirty="0"/>
          </a:p>
          <a:p>
            <a:r>
              <a:rPr lang="en-US" b="1" dirty="0"/>
              <a:t>Clinical Flexibility</a:t>
            </a:r>
          </a:p>
          <a:p>
            <a:pPr marL="228600" indent="-228600">
              <a:buAutoNum type="arabicPeriod"/>
            </a:pPr>
            <a:r>
              <a:rPr lang="en-US" dirty="0"/>
              <a:t>Dance with other providers</a:t>
            </a:r>
          </a:p>
          <a:p>
            <a:pPr marL="228600" indent="-228600">
              <a:buAutoNum type="arabicPeriod"/>
            </a:pPr>
            <a:r>
              <a:rPr lang="en-US" dirty="0"/>
              <a:t>Dynamic different with different staff pairings</a:t>
            </a:r>
          </a:p>
          <a:p>
            <a:pPr marL="228600" indent="-228600">
              <a:buAutoNum type="arabicPeriod"/>
            </a:pPr>
            <a:r>
              <a:rPr lang="en-US" dirty="0"/>
              <a:t>Allowing PCP’s to not need to worry about mental health concerns (compared to traditionally needing to triage care).</a:t>
            </a:r>
          </a:p>
          <a:p>
            <a:pPr marL="228600" indent="-228600">
              <a:buAutoNum type="arabicPeriod"/>
            </a:pPr>
            <a:r>
              <a:rPr lang="en-US" dirty="0"/>
              <a:t>Medical care impacts mental health and vice versa. </a:t>
            </a:r>
          </a:p>
          <a:p>
            <a:pPr marL="685800" lvl="1" indent="-228600">
              <a:buAutoNum type="arabicPeriod"/>
            </a:pPr>
            <a:r>
              <a:rPr lang="en-US" dirty="0"/>
              <a:t>Adenoid example</a:t>
            </a:r>
          </a:p>
          <a:p>
            <a:pPr marL="228600" lvl="0" indent="-228600">
              <a:buAutoNum type="arabicPeriod"/>
            </a:pPr>
            <a:r>
              <a:rPr lang="en-US" dirty="0"/>
              <a:t>Joint Treatment planning</a:t>
            </a:r>
          </a:p>
          <a:p>
            <a:pPr marL="685800" lvl="1" indent="-228600">
              <a:buAutoNum type="arabicPeriod"/>
            </a:pPr>
            <a:r>
              <a:rPr lang="en-US" dirty="0"/>
              <a:t>Sharing after visit summary section of EMR – cant be in the system at the same time updating</a:t>
            </a:r>
          </a:p>
          <a:p>
            <a:pPr marL="685800" lvl="1" indent="-228600">
              <a:buAutoNum type="arabicPeriod"/>
            </a:pPr>
            <a:r>
              <a:rPr lang="en-US" dirty="0"/>
              <a:t>Sharing feedback with caregiver after visit so as not to overwhelm with A LOT of information/resources</a:t>
            </a:r>
          </a:p>
          <a:p>
            <a:pPr marL="685800" lvl="1" indent="-228600">
              <a:buAutoNum type="arabicPeriod"/>
            </a:pPr>
            <a:r>
              <a:rPr lang="en-US" dirty="0"/>
              <a:t>Sharing information with relevant team members (referral to psychiatry for instance) or other care providers for child.</a:t>
            </a:r>
          </a:p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9DD42-9CF0-204D-9D2A-8BCCA9E3B89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199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F9AFD-AF46-4AB4-9F73-ABF5682CD33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3076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Also, working with agencies: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Star Health: Higher reimbursement rates for evidence-based therapies</a:t>
            </a:r>
          </a:p>
          <a:p>
            <a:pPr>
              <a:spcBef>
                <a:spcPts val="600"/>
              </a:spcBef>
            </a:pPr>
            <a:r>
              <a:rPr lang="en-US" sz="1200" dirty="0">
                <a:solidFill>
                  <a:schemeClr val="bg1"/>
                </a:solidFill>
              </a:rPr>
              <a:t>DFPS: PMN </a:t>
            </a:r>
            <a:r>
              <a:rPr lang="en-US" sz="1200" dirty="0" err="1">
                <a:solidFill>
                  <a:schemeClr val="bg1"/>
                </a:solidFill>
              </a:rPr>
              <a:t>staffings</a:t>
            </a:r>
            <a:endParaRPr lang="en-US" sz="12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F9AFD-AF46-4AB4-9F73-ABF5682CD33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250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Build on our expertise, but we recognize that there are a lot of needed expertise when it comes to foster care, and they aren’t all found w/n our 4 walls. When we develop policy priorities and in deciding what issues to “take on,” we look to broader communities.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9DD42-9CF0-204D-9D2A-8BCCA9E3B89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7716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the research, combine with experience, and put into policy brief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F9AFD-AF46-4AB4-9F73-ABF5682CD33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32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a Plano team picture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9DD42-9CF0-204D-9D2A-8BCCA9E3B89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663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TX DFPS Conservatorship in 2018 = 52,397 (1.8% decrease in 2019)</a:t>
            </a:r>
          </a:p>
          <a:p>
            <a:r>
              <a:rPr lang="en-US" dirty="0"/>
              <a:t>Region 3: 6,505 in 2019 on August 31</a:t>
            </a:r>
            <a:r>
              <a:rPr lang="en-US" baseline="30000" dirty="0"/>
              <a:t>st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F9AFD-AF46-4AB4-9F73-ABF5682CD3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921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F9AFD-AF46-4AB4-9F73-ABF5682CD33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94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F9AFD-AF46-4AB4-9F73-ABF5682CD3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874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F9AFD-AF46-4AB4-9F73-ABF5682CD3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431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Foster Care statistics (from DFPS </a:t>
            </a:r>
            <a:r>
              <a:rPr lang="en-US" dirty="0" err="1"/>
              <a:t>databook</a:t>
            </a:r>
            <a:r>
              <a:rPr lang="en-US" dirty="0"/>
              <a:t>): https://fosteringsuccessfoundation.org/resources/foster-care-statistics/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F9AFD-AF46-4AB4-9F73-ABF5682CD3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199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F9AFD-AF46-4AB4-9F73-ABF5682CD33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35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F9AFD-AF46-4AB4-9F73-ABF5682CD33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251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F9AFD-AF46-4AB4-9F73-ABF5682CD33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88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5E98F-FD36-4B47-A0C8-F9CFE46C5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09C12E-0ABC-4C25-9902-1193471DD9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BCF00-D8EE-4B0F-9CBD-EF3E260E7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813A7-1A5C-4B33-A5C5-BBA24BBB9A7D}" type="datetime1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8F868-3EEA-4D56-83C1-CA1F3C0BE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A4E08-AF79-4E52-AF0E-EC8F6BCE5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488DB-5929-4C29-9F93-F2DD48049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097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1B437-FB6B-4025-8CD3-EF6669113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A410A2-7A50-4FF5-B30F-F64C0C3CDE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955E8-F267-4D14-8E85-14F67B463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A9A7C-9E70-426E-A704-39E48B404D03}" type="datetime1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7E3F8-7DD4-491A-8D75-B530C6621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F4B41-F69B-465D-89D7-75A6D4BF1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488DB-5929-4C29-9F93-F2DD48049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031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73C676-DA4D-42E7-9B98-C436691025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9AAB93-7FAC-4FF9-BFD8-D26439374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18999-FFFA-4194-9C8F-B70EB4395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B7E35-71B5-4F36-872E-0654DAEF4649}" type="datetime1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A33EB-87B9-4186-AACA-E0E282084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D1BC0-DB41-4DC8-BB9F-3B1C90E3B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488DB-5929-4C29-9F93-F2DD48049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373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5367" y="3073894"/>
            <a:ext cx="10985500" cy="1313813"/>
          </a:xfrm>
        </p:spPr>
        <p:txBody>
          <a:bodyPr lIns="0" tIns="0" rIns="0" bIns="0" anchor="t" anchorCtr="0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273" y="6676441"/>
            <a:ext cx="1037559" cy="182875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D894A3D7-14C2-6C47-A804-4E9D0C64FE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7772" y="6676440"/>
            <a:ext cx="2896456" cy="182562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-287867" y="990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pic>
        <p:nvPicPr>
          <p:cNvPr id="5" name="Picture 4" descr="ch_cmc_utsw_mc_pos_clr_rg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063" y="420132"/>
            <a:ext cx="6747804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3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59385-3896-4C24-831E-CDFBDA25B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C1B8A-86FD-4A7B-B802-2F6E3A9BB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B6F65A-B981-476A-8D34-985BD1C87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B77AB-1BC1-4950-BF13-F23FAAA23F78}" type="datetime1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329B48-02FC-46D4-8A48-E4625A494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9B7FB-A5B4-4F5A-B22B-A05FD3164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488DB-5929-4C29-9F93-F2DD48049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127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AB38F-D7E0-4E06-8849-5F5C44EFB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B7878A-A62A-4D18-9FC4-B64FAA2CF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45ED0-DD67-410D-BC78-070D04F22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9ADF9-16D9-4748-BC90-75318D077405}" type="datetime1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23003-9EDE-412A-88A9-D2883F42D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DE875-B84E-4617-A929-399CAB635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488DB-5929-4C29-9F93-F2DD48049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94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0BB70-5841-49C7-BCF6-23358F36A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5B1244-C176-4C52-8433-73F89F84F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C7BE64-A800-4D2A-80E1-DEB2F97EBE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1FA494-2770-4C94-81A9-65068093A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77E78-9819-4E40-AE61-EC3211453EA7}" type="datetime1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89C72B-EE6D-474E-9FDF-1838850A6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C12EA5-193E-40F9-9199-1C6C0D20B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488DB-5929-4C29-9F93-F2DD48049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516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F8A54-B32D-4DD6-A50F-5720F4657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55E3D-BF47-4F1A-AF1F-E90B67D05B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0F562C-D864-492B-873F-90C8D4ACB7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C9A97E-CBC3-416B-B04D-AAFD6688DC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65BFFC-DFA8-431F-ADE5-9C0E3B5642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7BD242-E684-479F-88AF-2E5FF93AB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BF8CE-45A4-4AC1-AD67-188AD6051568}" type="datetime1">
              <a:rPr lang="en-US" smtClean="0"/>
              <a:t>5/11/2020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904A04-B98B-4679-A5A9-05973BD56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DA9711-120C-42E2-888F-31AB297B0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488DB-5929-4C29-9F93-F2DD48049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527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E76F2-D5CE-4520-B047-6F001D51B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B8C6F0-8024-4C93-9B95-741F6A715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00D2E-A672-4515-B243-D8F37130BA78}" type="datetime1">
              <a:rPr lang="en-US" smtClean="0"/>
              <a:t>5/11/2020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3D57A5-D6EB-4088-B4AC-17B1C644B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967596-F0D4-4246-B943-DC74D54C7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488DB-5929-4C29-9F93-F2DD48049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33ADE0-740C-4C92-879E-2D6C18557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5EF436-B05B-4A68-B570-D4A1E6561071}" type="datetime1">
              <a:rPr lang="en-US" smtClean="0"/>
              <a:t>5/11/2020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B643F7-52E7-4AAC-9473-B9D664E93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BF8D3-B231-4A4C-9FD2-B197BFBF3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488DB-5929-4C29-9F93-F2DD48049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47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D9667-0519-4D98-BA5B-7D985BC68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67AD4-9279-4EA7-AE75-850FB45A9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174034-97C5-486B-8231-C12DF1CCF2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611BF1-16A6-4A19-96BB-B48F9DEB6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8E297-067E-4C74-97EA-6C398FBF8AC1}" type="datetime1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3BC1D5-7157-441C-AE4C-42D00630B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83463-3E65-4C50-9EBE-78E0F2D0F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488DB-5929-4C29-9F93-F2DD48049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205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9D3AE-A2B2-4A65-945B-DF1BE18AA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3FF3E7-2396-489A-80B4-DA93170370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116413-651E-4344-974E-412E5F25C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20AAD2-75FA-403E-BB4B-B938E421F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4E31A-7304-4731-9DA9-6612C1F46382}" type="datetime1">
              <a:rPr lang="en-US" smtClean="0"/>
              <a:t>5/11/2020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79C76F-C65A-4A44-B9C7-3630954D6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96BF8C-003C-494D-99A6-CA199A04A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488DB-5929-4C29-9F93-F2DD48049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50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87143B-9B55-4C5A-A193-AF924969B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AD820B-B3B7-4C61-91A6-0668F6109E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C2CC9-2CB9-4F8D-B297-19590B1DA7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AC1D6-8FD8-4874-952A-258C585E3F6E}" type="datetime1">
              <a:rPr lang="en-US" smtClean="0"/>
              <a:t>5/11/2020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90261-E83A-4829-BC6A-944E110E6F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E7B6E-0839-4FDE-B104-C414B80E61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488DB-5929-4C29-9F93-F2DD48049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9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tsn.org/resources/trauma-informed-integrated-care-children-and-families-healthcare-setting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fps.state.tx.us/About_DFPS/Data_Book/Child_Protective_Services/default.asp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m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Jill.McLeigh@childrens.com" TargetMode="External"/><Relationship Id="rId4" Type="http://schemas.openxmlformats.org/officeDocument/2006/relationships/image" Target="../media/image6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hyperlink" Target="https://www.childrens.com/specialties-services/specialty-centers-and-programs/foster-care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3447" y="2411179"/>
            <a:ext cx="10985500" cy="22083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/>
              <a:t>Meeting the health needs of children involved in the child welfare system through a model of integrated primary care </a:t>
            </a:r>
            <a:br>
              <a:rPr lang="en-US" sz="4400" b="1" dirty="0"/>
            </a:br>
            <a:endParaRPr lang="en-US" sz="4400" b="1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609970" y="5225142"/>
            <a:ext cx="8485790" cy="134271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endParaRPr lang="en-US" sz="1600" dirty="0"/>
          </a:p>
          <a:p>
            <a:pPr algn="ctr"/>
            <a:r>
              <a:rPr lang="en-US" sz="1600" b="0" dirty="0"/>
              <a:t>Jill McLeigh, PhD, Program Director </a:t>
            </a:r>
          </a:p>
          <a:p>
            <a:pPr algn="ctr"/>
            <a:r>
              <a:rPr lang="en-US" sz="1600" b="0" dirty="0"/>
              <a:t>Rees-Jones Center for Foster Care Excellence </a:t>
            </a:r>
          </a:p>
          <a:p>
            <a:pPr algn="ctr"/>
            <a:r>
              <a:rPr lang="en-US" sz="1600" b="0" dirty="0"/>
              <a:t>Children’s Health System of Texas</a:t>
            </a:r>
          </a:p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5496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BF17C-439D-4B06-8941-6C0CC5F93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Behavioral Health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AA50A-BDF2-4EDD-A955-8DCB0D340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71011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Psychological and Developmental Assessment</a:t>
            </a:r>
          </a:p>
          <a:p>
            <a:r>
              <a:rPr lang="en-US" dirty="0"/>
              <a:t>Child &amp; Adolescent Needs and Strengths (CANS)</a:t>
            </a:r>
          </a:p>
          <a:p>
            <a:r>
              <a:rPr lang="en-US" dirty="0"/>
              <a:t>Individual Therapy</a:t>
            </a:r>
          </a:p>
          <a:p>
            <a:pPr lvl="1"/>
            <a:r>
              <a:rPr lang="en-US" dirty="0"/>
              <a:t>TF-CBT</a:t>
            </a:r>
          </a:p>
          <a:p>
            <a:pPr lvl="1"/>
            <a:r>
              <a:rPr lang="en-US" dirty="0"/>
              <a:t>PCIT</a:t>
            </a:r>
          </a:p>
          <a:p>
            <a:pPr lvl="1"/>
            <a:r>
              <a:rPr lang="en-US" dirty="0"/>
              <a:t>CBT</a:t>
            </a:r>
          </a:p>
          <a:p>
            <a:pPr lvl="1"/>
            <a:r>
              <a:rPr lang="en-US" dirty="0"/>
              <a:t>Play Therapy</a:t>
            </a:r>
          </a:p>
          <a:p>
            <a:r>
              <a:rPr lang="en-US" dirty="0"/>
              <a:t>Parent Education</a:t>
            </a:r>
          </a:p>
          <a:p>
            <a:pPr lvl="1"/>
            <a:r>
              <a:rPr lang="en-US" dirty="0"/>
              <a:t>Triple P Primary Care</a:t>
            </a:r>
          </a:p>
          <a:p>
            <a:pPr lvl="1"/>
            <a:r>
              <a:rPr lang="en-US" dirty="0"/>
              <a:t>Developmental</a:t>
            </a:r>
          </a:p>
          <a:p>
            <a:pPr lvl="1"/>
            <a:r>
              <a:rPr lang="en-US" dirty="0"/>
              <a:t>Behavioral</a:t>
            </a:r>
          </a:p>
          <a:p>
            <a:r>
              <a:rPr lang="en-US" dirty="0"/>
              <a:t>Groups</a:t>
            </a:r>
          </a:p>
          <a:p>
            <a:pPr lvl="1"/>
            <a:r>
              <a:rPr lang="en-US" dirty="0"/>
              <a:t>Therapy</a:t>
            </a:r>
          </a:p>
          <a:p>
            <a:pPr lvl="1"/>
            <a:r>
              <a:rPr lang="en-US" dirty="0"/>
              <a:t>Education (parent &amp; child)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06E337-12C8-4B4B-933D-586C14E39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66009"/>
            <a:ext cx="4949190" cy="371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79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9D0D1DD-85BD-40B7-9611-B4A2AA193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r>
              <a:rPr lang="en-US" sz="4800"/>
              <a:t>CPS Liaisons 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540C960F-B395-4329-A8FE-A951947505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2219928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3328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29395B-665D-4326-A94E-75AAD28FF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r>
              <a:rPr lang="en-US" sz="4800"/>
              <a:t>Nurses and Nurse Coordinators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171C1A7-FEE7-408B-A17F-8FD3C7FD76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0010263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79295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2E019-3ED0-46D9-9168-065353F73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30" y="475258"/>
            <a:ext cx="5455920" cy="1182092"/>
          </a:xfrm>
        </p:spPr>
        <p:txBody>
          <a:bodyPr>
            <a:normAutofit fontScale="90000"/>
          </a:bodyPr>
          <a:lstStyle/>
          <a:p>
            <a:r>
              <a:rPr lang="en-US" dirty="0"/>
              <a:t>How we do what we do…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CBAD7-E0D2-4461-96AE-973B0B802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240" y="1957646"/>
            <a:ext cx="10957560" cy="4683185"/>
          </a:xfrm>
        </p:spPr>
        <p:txBody>
          <a:bodyPr>
            <a:normAutofit/>
          </a:bodyPr>
          <a:lstStyle/>
          <a:p>
            <a:pPr fontAlgn="base"/>
            <a:r>
              <a:rPr lang="en-US" dirty="0"/>
              <a:t>Grant Funded </a:t>
            </a:r>
          </a:p>
          <a:p>
            <a:pPr fontAlgn="base"/>
            <a:r>
              <a:rPr lang="en-US" dirty="0"/>
              <a:t>Insurance</a:t>
            </a:r>
          </a:p>
          <a:p>
            <a:pPr lvl="1" fontAlgn="base"/>
            <a:r>
              <a:rPr lang="en-US" dirty="0"/>
              <a:t>Medicaid carve out</a:t>
            </a:r>
          </a:p>
          <a:p>
            <a:pPr lvl="1" fontAlgn="base"/>
            <a:r>
              <a:rPr lang="en-US" dirty="0"/>
              <a:t>Reimbursement issues </a:t>
            </a:r>
          </a:p>
          <a:p>
            <a:pPr lvl="2" fontAlgn="base"/>
            <a:r>
              <a:rPr lang="en-US" dirty="0"/>
              <a:t>Services not covered</a:t>
            </a:r>
          </a:p>
          <a:p>
            <a:pPr lvl="2" fontAlgn="base"/>
            <a:r>
              <a:rPr lang="en-US" dirty="0"/>
              <a:t>Issues with EPIC (encounters, how billing goes out, etc.)</a:t>
            </a:r>
          </a:p>
          <a:p>
            <a:pPr lvl="2" fontAlgn="base"/>
            <a:r>
              <a:rPr lang="en-US" dirty="0"/>
              <a:t>Issues with two providers treating together at same time</a:t>
            </a:r>
          </a:p>
          <a:p>
            <a:pPr lvl="2" fontAlgn="base"/>
            <a:r>
              <a:rPr lang="en-US" dirty="0"/>
              <a:t>Hard to track reimbursements from mental health providers</a:t>
            </a:r>
          </a:p>
          <a:p>
            <a:pPr fontAlgn="base"/>
            <a:r>
              <a:rPr lang="en-US" dirty="0"/>
              <a:t>Pay for Performance (P4P)</a:t>
            </a:r>
          </a:p>
          <a:p>
            <a:pPr lvl="1" fontAlgn="base"/>
            <a:r>
              <a:rPr lang="en-US" dirty="0"/>
              <a:t>Supplemental funds to support center based on treatment outcomes for children in care.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24FD21-0C24-41BB-A6C2-534521077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980" y="435769"/>
            <a:ext cx="6146320" cy="244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860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FF8D2E5-2C4E-47B1-930B-6C82B7C31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3E0E79-F2DF-4EE1-A87C-EE43B9A23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1312"/>
            <a:ext cx="10506456" cy="1010264"/>
          </a:xfrm>
        </p:spPr>
        <p:txBody>
          <a:bodyPr anchor="ctr">
            <a:normAutofit/>
          </a:bodyPr>
          <a:lstStyle/>
          <a:p>
            <a:r>
              <a:rPr lang="en-US"/>
              <a:t>Lessons Learned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1E4ADA-0EA9-4930-846E-3C11E8BED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7618"/>
            <a:ext cx="128016" cy="6314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38086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94DE5F-1D66-4643-A0D2-B6BD13190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0536" y="6356350"/>
            <a:ext cx="249021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894A3D7-14C2-6C47-A804-4E9D0C64FE84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8CF83EE2-6D0D-41C8-B97A-2458862AA8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9352329"/>
              </p:ext>
            </p:extLst>
          </p:nvPr>
        </p:nvGraphicFramePr>
        <p:xfrm>
          <a:off x="838200" y="1650222"/>
          <a:ext cx="10506456" cy="4584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91283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306914-956A-490E-8086-6C1BD4193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774" y="139149"/>
            <a:ext cx="7956572" cy="661946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2C75F4-DB5F-4CD2-9D39-A2E207993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07346" y="6272785"/>
            <a:ext cx="4800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894A3D7-14C2-6C47-A804-4E9D0C64FE84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80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0A9137-3C9F-4E10-AE70-91038439F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4A3D7-14C2-6C47-A804-4E9D0C64FE84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A88DA1-B037-46E5-82CF-4562F9998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896" y="99391"/>
            <a:ext cx="7832034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3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2BE66F-E2DD-420D-8331-9948A3A4A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4A3D7-14C2-6C47-A804-4E9D0C64FE84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3F4A1D-782E-460C-A404-90D4334CE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366" y="596348"/>
            <a:ext cx="9144000" cy="552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519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6CBCCA-F456-4FBD-B8AE-80609467F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5780"/>
            <a:ext cx="10515600" cy="5651183"/>
          </a:xfrm>
        </p:spPr>
        <p:txBody>
          <a:bodyPr>
            <a:normAutofit fontScale="85000" lnSpcReduction="20000"/>
          </a:bodyPr>
          <a:lstStyle/>
          <a:p>
            <a:pPr marL="0" indent="0" fontAlgn="base">
              <a:buNone/>
            </a:pPr>
            <a:r>
              <a:rPr lang="en-US" b="1" dirty="0"/>
              <a:t>Why Trauma Informed Integrated Care? </a:t>
            </a:r>
          </a:p>
          <a:p>
            <a:pPr lvl="1" fontAlgn="base"/>
            <a:r>
              <a:rPr lang="en-US" dirty="0"/>
              <a:t>Enhanced access to services</a:t>
            </a:r>
          </a:p>
          <a:p>
            <a:pPr lvl="1" fontAlgn="base"/>
            <a:r>
              <a:rPr lang="en-US" dirty="0"/>
              <a:t>Improved quality of care</a:t>
            </a:r>
          </a:p>
          <a:p>
            <a:pPr lvl="1" fontAlgn="base"/>
            <a:r>
              <a:rPr lang="en-US" dirty="0"/>
              <a:t>Lower overall healthcare costs</a:t>
            </a:r>
          </a:p>
          <a:p>
            <a:pPr lvl="1" fontAlgn="base"/>
            <a:r>
              <a:rPr lang="en-US" dirty="0"/>
              <a:t>Improvements in mental and physical health</a:t>
            </a:r>
          </a:p>
          <a:p>
            <a:pPr marL="457200" lvl="1" indent="0" fontAlgn="base">
              <a:buNone/>
            </a:pPr>
            <a:endParaRPr lang="en-US" dirty="0"/>
          </a:p>
          <a:p>
            <a:pPr marL="0" indent="0" fontAlgn="base">
              <a:buNone/>
            </a:pPr>
            <a:r>
              <a:rPr lang="en-US" b="1" dirty="0"/>
              <a:t>Barriers to Integrated Care </a:t>
            </a:r>
          </a:p>
          <a:p>
            <a:pPr lvl="1" fontAlgn="base"/>
            <a:r>
              <a:rPr lang="en-US" dirty="0"/>
              <a:t>Financial</a:t>
            </a:r>
          </a:p>
          <a:p>
            <a:pPr lvl="2" fontAlgn="base"/>
            <a:r>
              <a:rPr lang="en-US" dirty="0"/>
              <a:t>Billing doesn’t support integrated model with two providers working together</a:t>
            </a:r>
          </a:p>
          <a:p>
            <a:pPr lvl="2" fontAlgn="base"/>
            <a:r>
              <a:rPr lang="en-US" dirty="0"/>
              <a:t>Ex: 96150 = $16 reimbursement for Medicaid – code specific</a:t>
            </a:r>
          </a:p>
          <a:p>
            <a:pPr lvl="1" fontAlgn="base"/>
            <a:r>
              <a:rPr lang="en-US" dirty="0"/>
              <a:t>Organizational/Service System</a:t>
            </a:r>
          </a:p>
          <a:p>
            <a:pPr lvl="2" fontAlgn="base"/>
            <a:r>
              <a:rPr lang="en-US" dirty="0"/>
              <a:t>Inadequate billable time to adequately screen</a:t>
            </a:r>
          </a:p>
          <a:p>
            <a:pPr lvl="2" fontAlgn="base"/>
            <a:r>
              <a:rPr lang="en-US" dirty="0"/>
              <a:t>Lack of coordination of services that address core social needs</a:t>
            </a:r>
          </a:p>
          <a:p>
            <a:pPr lvl="1" fontAlgn="base"/>
            <a:r>
              <a:rPr lang="en-US" dirty="0"/>
              <a:t>Research</a:t>
            </a:r>
          </a:p>
          <a:p>
            <a:pPr lvl="2" fontAlgn="base"/>
            <a:r>
              <a:rPr lang="en-US" dirty="0"/>
              <a:t>Limited outcome data on integrated care needed to inform policy/reimbursement models</a:t>
            </a:r>
          </a:p>
          <a:p>
            <a:pPr lvl="1" fontAlgn="base"/>
            <a:r>
              <a:rPr lang="en-US" dirty="0"/>
              <a:t>Education and Training</a:t>
            </a:r>
          </a:p>
          <a:p>
            <a:pPr lvl="2" fontAlgn="base"/>
            <a:r>
              <a:rPr lang="en-US" dirty="0"/>
              <a:t>Limited trauma education and training opportunities for healthcare providers</a:t>
            </a:r>
          </a:p>
          <a:p>
            <a:pPr marL="914400" lvl="2" indent="0" fontAlgn="base">
              <a:buNone/>
            </a:pPr>
            <a:endParaRPr lang="en-US" dirty="0"/>
          </a:p>
          <a:p>
            <a:pPr marL="914400" lvl="2" indent="0" fontAlgn="base">
              <a:buNone/>
            </a:pPr>
            <a:endParaRPr lang="en-US" dirty="0"/>
          </a:p>
          <a:p>
            <a:pPr marL="0" indent="0" fontAlgn="base">
              <a:buNone/>
            </a:pPr>
            <a:r>
              <a:rPr lang="en-US" sz="1300" dirty="0"/>
              <a:t>National Child Traumatic Stress Network. (2018). </a:t>
            </a:r>
            <a:r>
              <a:rPr lang="en-US" sz="1300" i="1" dirty="0"/>
              <a:t>Trauma Informed Integrated Care for Children and Families in Healthcare Settings</a:t>
            </a:r>
            <a:r>
              <a:rPr lang="en-US" sz="1300" dirty="0"/>
              <a:t>. Retrieved from: </a:t>
            </a:r>
            <a:r>
              <a:rPr lang="en-US" sz="1300" dirty="0">
                <a:hlinkClick r:id="rId3"/>
              </a:rPr>
              <a:t>https://www.nctsn.org/resources/trauma-informed-integrated-care-children-and-families-healthcare-settings</a:t>
            </a:r>
            <a:endParaRPr lang="en-US" sz="1300" dirty="0"/>
          </a:p>
          <a:p>
            <a:pPr lvl="2" fontAlgn="base"/>
            <a:endParaRPr lang="en-US" dirty="0"/>
          </a:p>
          <a:p>
            <a:pPr fontAlgn="base"/>
            <a:endParaRPr lang="en-US" dirty="0"/>
          </a:p>
          <a:p>
            <a:pPr fontAlgn="base"/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D9556B0-02D3-486A-BA4B-8BBBE40BDF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0413" y="469900"/>
            <a:ext cx="3813175" cy="229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4379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BEFE2E-B9CE-4615-BF71-3BB0351E6A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13391"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49206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903ED85-92CC-4C36-BB86-FB1452E0213C}"/>
              </a:ext>
            </a:extLst>
          </p:cNvPr>
          <p:cNvSpPr txBox="1">
            <a:spLocks/>
          </p:cNvSpPr>
          <p:nvPr/>
        </p:nvSpPr>
        <p:spPr>
          <a:xfrm>
            <a:off x="7749985" y="640263"/>
            <a:ext cx="3759240" cy="1344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/>
              <a:t>Legislative Activities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2B44EB6-6795-4383-96FD-3F660BA653B5}"/>
              </a:ext>
            </a:extLst>
          </p:cNvPr>
          <p:cNvSpPr txBox="1">
            <a:spLocks/>
          </p:cNvSpPr>
          <p:nvPr/>
        </p:nvSpPr>
        <p:spPr>
          <a:xfrm>
            <a:off x="7749290" y="2121763"/>
            <a:ext cx="3764826" cy="37730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ts val="600"/>
              </a:spcBef>
            </a:pPr>
            <a:r>
              <a:rPr lang="en-US" sz="1300" u="sng"/>
              <a:t>Activities</a:t>
            </a:r>
            <a:r>
              <a:rPr lang="en-US" sz="1300"/>
              <a:t>:</a:t>
            </a:r>
          </a:p>
          <a:p>
            <a:pPr>
              <a:spcBef>
                <a:spcPts val="600"/>
              </a:spcBef>
            </a:pPr>
            <a:r>
              <a:rPr lang="en-US" sz="1300"/>
              <a:t>Invited testimony for the House and Senate Health and Human Services Committees </a:t>
            </a:r>
          </a:p>
          <a:p>
            <a:pPr>
              <a:spcBef>
                <a:spcPts val="600"/>
              </a:spcBef>
            </a:pPr>
            <a:r>
              <a:rPr lang="en-US" sz="1300"/>
              <a:t>Legislative guest site visits to the Center</a:t>
            </a:r>
          </a:p>
          <a:p>
            <a:pPr>
              <a:spcBef>
                <a:spcPts val="600"/>
              </a:spcBef>
            </a:pPr>
            <a:r>
              <a:rPr lang="en-US" sz="1300"/>
              <a:t>Private meetings with legislators in Austin </a:t>
            </a:r>
          </a:p>
          <a:p>
            <a:pPr marL="0">
              <a:spcBef>
                <a:spcPts val="600"/>
              </a:spcBef>
            </a:pPr>
            <a:endParaRPr lang="en-US" sz="1300" u="sng"/>
          </a:p>
          <a:p>
            <a:pPr marL="0">
              <a:spcBef>
                <a:spcPts val="600"/>
              </a:spcBef>
            </a:pPr>
            <a:r>
              <a:rPr lang="en-US" sz="1300" u="sng"/>
              <a:t>2017 Efforts</a:t>
            </a:r>
            <a:r>
              <a:rPr lang="en-US" sz="1300"/>
              <a:t>:</a:t>
            </a:r>
          </a:p>
          <a:p>
            <a:pPr>
              <a:spcBef>
                <a:spcPts val="600"/>
              </a:spcBef>
            </a:pPr>
            <a:r>
              <a:rPr lang="en-US" sz="1300"/>
              <a:t>3-day medical exam</a:t>
            </a:r>
          </a:p>
          <a:p>
            <a:pPr>
              <a:spcBef>
                <a:spcPts val="600"/>
              </a:spcBef>
            </a:pPr>
            <a:r>
              <a:rPr lang="en-US" sz="1300"/>
              <a:t>Sharing info b/w CPS and child’s primary care physician</a:t>
            </a:r>
          </a:p>
          <a:p>
            <a:pPr marL="0">
              <a:spcBef>
                <a:spcPts val="600"/>
              </a:spcBef>
            </a:pPr>
            <a:endParaRPr lang="en-US" sz="1300"/>
          </a:p>
          <a:p>
            <a:pPr marL="0">
              <a:spcBef>
                <a:spcPts val="600"/>
              </a:spcBef>
            </a:pPr>
            <a:r>
              <a:rPr lang="en-US" sz="1300" u="sng"/>
              <a:t>2019 Efforts</a:t>
            </a:r>
            <a:r>
              <a:rPr lang="en-US" sz="1300"/>
              <a:t>:</a:t>
            </a:r>
          </a:p>
          <a:p>
            <a:pPr>
              <a:spcBef>
                <a:spcPts val="600"/>
              </a:spcBef>
            </a:pPr>
            <a:r>
              <a:rPr lang="en-US" sz="1300"/>
              <a:t>Trauma-informed care</a:t>
            </a:r>
          </a:p>
          <a:p>
            <a:pPr>
              <a:spcBef>
                <a:spcPts val="600"/>
              </a:spcBef>
            </a:pPr>
            <a:r>
              <a:rPr lang="en-US" sz="1300"/>
              <a:t>Child abuse reporting</a:t>
            </a:r>
          </a:p>
          <a:p>
            <a:pPr>
              <a:spcBef>
                <a:spcPts val="600"/>
              </a:spcBef>
            </a:pPr>
            <a:r>
              <a:rPr lang="en-US" sz="1300"/>
              <a:t>Extending insurance plan post-adoption</a:t>
            </a:r>
          </a:p>
        </p:txBody>
      </p:sp>
    </p:spTree>
    <p:extLst>
      <p:ext uri="{BB962C8B-B14F-4D97-AF65-F5344CB8AC3E}">
        <p14:creationId xmlns:p14="http://schemas.microsoft.com/office/powerpoint/2010/main" val="2289118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FB8AF-390D-40AF-BB56-58254EC4A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43635"/>
          </a:xfrm>
        </p:spPr>
        <p:txBody>
          <a:bodyPr/>
          <a:lstStyle/>
          <a:p>
            <a:pPr algn="ctr"/>
            <a:r>
              <a:rPr lang="en-US" b="1" dirty="0"/>
              <a:t>Texas Foster Care 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ADD77-B7F6-4991-B0BB-BB6D27CA01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0" y="1691321"/>
            <a:ext cx="7178040" cy="4846638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lvl="1"/>
            <a:r>
              <a:rPr lang="en-US" sz="4400" dirty="0"/>
              <a:t>49,525 children in DFPS conservatorship (includes PMC, kinship, other substitute care)</a:t>
            </a:r>
          </a:p>
          <a:p>
            <a:pPr marL="457200" lvl="1" indent="0">
              <a:buNone/>
            </a:pPr>
            <a:endParaRPr lang="en-US" sz="4400" dirty="0"/>
          </a:p>
          <a:p>
            <a:pPr lvl="1"/>
            <a:r>
              <a:rPr lang="en-US" sz="4400" dirty="0"/>
              <a:t>29,242 children in foster care in TX on August 31</a:t>
            </a:r>
            <a:r>
              <a:rPr lang="en-US" sz="4400" baseline="30000" dirty="0"/>
              <a:t>st</a:t>
            </a:r>
            <a:r>
              <a:rPr lang="en-US" sz="4400" dirty="0"/>
              <a:t> </a:t>
            </a:r>
          </a:p>
          <a:p>
            <a:pPr lvl="2"/>
            <a:r>
              <a:rPr lang="en-US" sz="4400" dirty="0"/>
              <a:t>~422,000 nationally</a:t>
            </a:r>
            <a:endParaRPr lang="en-US" dirty="0"/>
          </a:p>
          <a:p>
            <a:pPr marL="457200" lvl="1" indent="0">
              <a:buNone/>
            </a:pPr>
            <a:endParaRPr lang="en-US" sz="4400" dirty="0"/>
          </a:p>
          <a:p>
            <a:pPr lvl="1"/>
            <a:r>
              <a:rPr lang="en-US" sz="4400" dirty="0"/>
              <a:t>Region 3: 10,368 children in foster care on August 31</a:t>
            </a:r>
            <a:r>
              <a:rPr lang="en-US" sz="4400" baseline="30000" dirty="0"/>
              <a:t>st</a:t>
            </a:r>
            <a:endParaRPr lang="en-US" sz="4400" dirty="0">
              <a:cs typeface="Calibri"/>
            </a:endParaRPr>
          </a:p>
          <a:p>
            <a:pPr lvl="2"/>
            <a:r>
              <a:rPr lang="en-US" sz="4000" dirty="0"/>
              <a:t>4,297 children left foster care (or emancipated) in 2019</a:t>
            </a:r>
          </a:p>
          <a:p>
            <a:pPr lvl="2"/>
            <a:r>
              <a:rPr lang="en-US" sz="4400" dirty="0"/>
              <a:t>Average months in care = 19</a:t>
            </a:r>
          </a:p>
          <a:p>
            <a:pPr lvl="2"/>
            <a:r>
              <a:rPr lang="en-US" sz="4400" dirty="0"/>
              <a:t>Average number of placements = 2.3</a:t>
            </a:r>
          </a:p>
          <a:p>
            <a:pPr marL="457200" lvl="1" indent="0">
              <a:buNone/>
            </a:pPr>
            <a:endParaRPr lang="en-US" sz="3200" dirty="0"/>
          </a:p>
          <a:p>
            <a:pPr marL="457200" lvl="1" indent="0">
              <a:buNone/>
            </a:pPr>
            <a:r>
              <a:rPr lang="en-US" sz="2900" dirty="0"/>
              <a:t>Source: DFPS Data Book,  </a:t>
            </a:r>
            <a:r>
              <a:rPr lang="en-US" sz="2900" dirty="0">
                <a:hlinkClick r:id="rId3"/>
              </a:rPr>
              <a:t>https://www.dfps.state.tx.us/About_DFPS/Data_Book/Child_Protective_Services/default.asp</a:t>
            </a:r>
            <a:endParaRPr lang="en-US" sz="2900" dirty="0"/>
          </a:p>
          <a:p>
            <a:pPr marL="457200" lvl="1" indent="0">
              <a:buNone/>
            </a:pPr>
            <a:endParaRPr lang="en-US" sz="3200" dirty="0"/>
          </a:p>
          <a:p>
            <a:endParaRPr lang="en-US" dirty="0"/>
          </a:p>
        </p:txBody>
      </p:sp>
      <p:pic>
        <p:nvPicPr>
          <p:cNvPr id="5" name="Picture 4" descr="Screen Clipping">
            <a:extLst>
              <a:ext uri="{FF2B5EF4-FFF2-40B4-BE49-F238E27FC236}">
                <a16:creationId xmlns:a16="http://schemas.microsoft.com/office/drawing/2014/main" id="{68361A3F-BE9B-49F1-8F95-940C5AA15A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" y="1199832"/>
            <a:ext cx="4986612" cy="484663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49E1F81-D64B-4690-8327-01B068B47FC0}"/>
              </a:ext>
            </a:extLst>
          </p:cNvPr>
          <p:cNvCxnSpPr>
            <a:cxnSpLocks/>
          </p:cNvCxnSpPr>
          <p:nvPr/>
        </p:nvCxnSpPr>
        <p:spPr>
          <a:xfrm flipH="1" flipV="1">
            <a:off x="3726180" y="3017521"/>
            <a:ext cx="1666702" cy="7543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1195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D1AE4-887E-42E8-B7A0-9E6DFEC7C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832"/>
            <a:ext cx="10515600" cy="1325563"/>
          </a:xfrm>
        </p:spPr>
        <p:txBody>
          <a:bodyPr/>
          <a:lstStyle/>
          <a:p>
            <a:r>
              <a:rPr lang="en-US" dirty="0"/>
              <a:t>Partners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73B8B-839B-4A35-8799-74ADE7810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0849" y="1325879"/>
            <a:ext cx="8549951" cy="470916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>
                <a:solidFill>
                  <a:schemeClr val="bg2">
                    <a:lumMod val="25000"/>
                  </a:schemeClr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    Rees-Jones 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Center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Khmer UI" panose="020B0502040204020203" pitchFamily="34" charset="0"/>
                <a:cs typeface="Khmer UI" panose="020B0502040204020203" pitchFamily="34" charset="0"/>
              </a:rPr>
              <a:t>Family Advisory Council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ADADF8-A8EC-4751-B75E-2DCE14B78F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4899B53-8561-4BC2-9E83-541729050AAD}"/>
              </a:ext>
            </a:extLst>
          </p:cNvPr>
          <p:cNvGrpSpPr/>
          <p:nvPr/>
        </p:nvGrpSpPr>
        <p:grpSpPr>
          <a:xfrm>
            <a:off x="2358981" y="2553271"/>
            <a:ext cx="2280655" cy="2130333"/>
            <a:chOff x="3518853" y="2480310"/>
            <a:chExt cx="2106295" cy="18973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0C17388-5065-4DD9-B97E-DEA04BE73368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853" y="2480310"/>
              <a:ext cx="2106295" cy="1897380"/>
            </a:xfrm>
            <a:prstGeom prst="rect">
              <a:avLst/>
            </a:prstGeom>
          </p:spPr>
        </p:pic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5044201A-14D4-40F7-BEF8-382059C18092}"/>
                </a:ext>
              </a:extLst>
            </p:cNvPr>
            <p:cNvSpPr txBox="1"/>
            <p:nvPr/>
          </p:nvSpPr>
          <p:spPr>
            <a:xfrm>
              <a:off x="3838893" y="2998470"/>
              <a:ext cx="1432560" cy="47879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300" b="1">
                  <a:solidFill>
                    <a:srgbClr val="244061"/>
                  </a:solidFill>
                  <a:latin typeface="Calibri" panose="020F0502020204030204" pitchFamily="34" charset="0"/>
                  <a:ea typeface="Times New Roman" panose="02020603050405020304" pitchFamily="18" charset="0"/>
                </a:rPr>
                <a:t>Region 3 Foster Care Consortium</a:t>
              </a:r>
              <a:endParaRPr lang="en-US" sz="120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392623F-F55F-48B5-9A0C-CACBCE0A40BF}"/>
                </a:ext>
              </a:extLst>
            </p:cNvPr>
            <p:cNvCxnSpPr/>
            <p:nvPr/>
          </p:nvCxnSpPr>
          <p:spPr>
            <a:xfrm flipV="1">
              <a:off x="3816033" y="3509010"/>
              <a:ext cx="1485900" cy="0"/>
            </a:xfrm>
            <a:prstGeom prst="line">
              <a:avLst/>
            </a:prstGeom>
            <a:ln w="571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27F8214-9F1B-4F91-8ACC-4DDCFFDF9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7046" y="4996883"/>
            <a:ext cx="3164523" cy="11685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0B5B74-F031-4D8B-B414-D1A20FE9EF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706" y="1209876"/>
            <a:ext cx="987638" cy="1274174"/>
          </a:xfrm>
          <a:prstGeom prst="rect">
            <a:avLst/>
          </a:prstGeom>
        </p:spPr>
      </p:pic>
      <p:pic>
        <p:nvPicPr>
          <p:cNvPr id="1028" name="Picture 4" descr="Texans Care for Children">
            <a:extLst>
              <a:ext uri="{FF2B5EF4-FFF2-40B4-BE49-F238E27FC236}">
                <a16:creationId xmlns:a16="http://schemas.microsoft.com/office/drawing/2014/main" id="{0C627930-5685-4817-8196-9D1E25D4E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870" y="1492047"/>
            <a:ext cx="3274967" cy="80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texas pediatric society">
            <a:extLst>
              <a:ext uri="{FF2B5EF4-FFF2-40B4-BE49-F238E27FC236}">
                <a16:creationId xmlns:a16="http://schemas.microsoft.com/office/drawing/2014/main" id="{39A8EA82-90F1-4F48-9F68-7C5E68A3D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790" y="2484050"/>
            <a:ext cx="2885883" cy="121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exProtects: The Texas Association for the Protection of Children">
            <a:extLst>
              <a:ext uri="{FF2B5EF4-FFF2-40B4-BE49-F238E27FC236}">
                <a16:creationId xmlns:a16="http://schemas.microsoft.com/office/drawing/2014/main" id="{73430F53-3B00-472A-AC51-55F85FA33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996" y="3998081"/>
            <a:ext cx="3208374" cy="74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exas Coalition for Healthy Minds">
            <a:extLst>
              <a:ext uri="{FF2B5EF4-FFF2-40B4-BE49-F238E27FC236}">
                <a16:creationId xmlns:a16="http://schemas.microsoft.com/office/drawing/2014/main" id="{F0D4DCA2-E1E8-4E4D-ADFC-440ACB8B4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508" y="4996883"/>
            <a:ext cx="3294329" cy="88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7086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8EE32A-22BD-4753-A64A-802AC4DE7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60" y="3319671"/>
            <a:ext cx="5368482" cy="30711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C422CC-852D-4331-99C4-8DDCB41C0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5895" y="229726"/>
            <a:ext cx="5287687" cy="26228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96C1BA-9055-4304-B031-B2462D2D58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5895" y="3591861"/>
            <a:ext cx="4562061" cy="23501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ADFAFA-219C-4DB4-A664-095DFABF0E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825" y="416217"/>
            <a:ext cx="4612827" cy="271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401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364CC-66A7-4B39-B6B7-408C335AD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8729" y="640263"/>
            <a:ext cx="3660327" cy="1344975"/>
          </a:xfrm>
        </p:spPr>
        <p:txBody>
          <a:bodyPr>
            <a:normAutofit/>
          </a:bodyPr>
          <a:lstStyle/>
          <a:p>
            <a:r>
              <a:rPr lang="en-US" sz="4000"/>
              <a:t>Research-to-Policy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9E83AF-030E-4F9E-A53E-41FDC8659D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685800" y="480060"/>
            <a:ext cx="6592824" cy="5737860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D64AA9-E80F-421C-8060-B8CDE4441A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37" r="3846" b="-2"/>
          <a:stretch/>
        </p:blipFill>
        <p:spPr>
          <a:xfrm>
            <a:off x="699516" y="495300"/>
            <a:ext cx="6565392" cy="570585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21E74-60D2-4D54-9910-46AC79606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8034" y="2121762"/>
            <a:ext cx="3657600" cy="4092771"/>
          </a:xfrm>
        </p:spPr>
        <p:txBody>
          <a:bodyPr>
            <a:normAutofit/>
          </a:bodyPr>
          <a:lstStyle/>
          <a:p>
            <a:r>
              <a:rPr lang="en-US" sz="1800"/>
              <a:t>Evaluating Pediatric Integrated Care</a:t>
            </a:r>
          </a:p>
          <a:p>
            <a:r>
              <a:rPr lang="en-US" sz="1800"/>
              <a:t>Contraception for Adolescents in Foster Care</a:t>
            </a:r>
          </a:p>
          <a:p>
            <a:r>
              <a:rPr lang="en-US" sz="1800"/>
              <a:t>Long-term Effects of In Utero Drug Exposure</a:t>
            </a:r>
          </a:p>
          <a:p>
            <a:r>
              <a:rPr lang="en-US" sz="1800"/>
              <a:t>Understanding Suicidal Behavior and Brief Assessment and Intervention in Primary Care for Children in the Child Welfare System</a:t>
            </a:r>
          </a:p>
          <a:p>
            <a:pPr marL="0" indent="0">
              <a:buNone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607142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4400" dirty="0"/>
          </a:p>
          <a:p>
            <a:pPr algn="ctr"/>
            <a:endParaRPr lang="en-US" sz="4400" dirty="0"/>
          </a:p>
          <a:p>
            <a:pPr algn="ctr"/>
            <a:endParaRPr lang="en-US" sz="4400" dirty="0"/>
          </a:p>
          <a:p>
            <a:pPr algn="ctr"/>
            <a:endParaRPr lang="en-US" sz="4400" dirty="0"/>
          </a:p>
          <a:p>
            <a:pPr algn="ctr"/>
            <a:r>
              <a:rPr lang="en-US" sz="4400" dirty="0"/>
              <a:t>                            </a:t>
            </a:r>
          </a:p>
          <a:p>
            <a:pPr marL="3657600" lvl="8" indent="0" algn="ctr">
              <a:buNone/>
            </a:pPr>
            <a:r>
              <a:rPr lang="en-US" sz="3400" dirty="0"/>
              <a:t>	</a:t>
            </a:r>
            <a:r>
              <a:rPr lang="en-US" sz="3800" dirty="0"/>
              <a:t>Thank you!  </a:t>
            </a:r>
          </a:p>
          <a:p>
            <a:pPr marL="3657600" lvl="8" indent="0" algn="ctr">
              <a:buNone/>
            </a:pPr>
            <a:endParaRPr lang="en-US" sz="3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12AC62-BABF-7F47-BA91-A6E8057A6642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BA82433E-14CA-401D-9832-B877A018C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374" y="1473770"/>
            <a:ext cx="4710826" cy="38532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44074A-E6F6-47B6-A807-F2317C09E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781" y="1490980"/>
            <a:ext cx="5801785" cy="43513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25FA48-B188-4D61-AC2F-0EACBDAF2A6C}"/>
              </a:ext>
            </a:extLst>
          </p:cNvPr>
          <p:cNvSpPr txBox="1"/>
          <p:nvPr/>
        </p:nvSpPr>
        <p:spPr>
          <a:xfrm>
            <a:off x="6724499" y="5943185"/>
            <a:ext cx="3386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Jill McLeigh, PhD</a:t>
            </a:r>
          </a:p>
          <a:p>
            <a:pPr algn="ctr"/>
            <a:r>
              <a:rPr lang="en-US" dirty="0">
                <a:hlinkClick r:id="rId5"/>
              </a:rPr>
              <a:t>Jill.McLeigh@childrens.com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165466-8E0E-409C-8DF8-93906EFE3734}"/>
              </a:ext>
            </a:extLst>
          </p:cNvPr>
          <p:cNvSpPr/>
          <p:nvPr/>
        </p:nvSpPr>
        <p:spPr>
          <a:xfrm>
            <a:off x="2669354" y="418821"/>
            <a:ext cx="676420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00" b="1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848538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</a:rPr>
              <a:t>Key People in Foster Care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sz="2400" dirty="0"/>
              <a:t>Child Protective Services (CPS)</a:t>
            </a:r>
          </a:p>
          <a:p>
            <a:pPr lvl="1"/>
            <a:r>
              <a:rPr lang="en-US" sz="1900" dirty="0"/>
              <a:t>Investigations</a:t>
            </a:r>
          </a:p>
          <a:p>
            <a:pPr lvl="1"/>
            <a:r>
              <a:rPr lang="en-US" sz="1900" dirty="0"/>
              <a:t>Family Based Support Services (FBSS)</a:t>
            </a:r>
          </a:p>
          <a:p>
            <a:pPr lvl="1"/>
            <a:r>
              <a:rPr lang="en-US" sz="1900" dirty="0"/>
              <a:t>Conservatorship</a:t>
            </a:r>
          </a:p>
          <a:p>
            <a:pPr lvl="2"/>
            <a:r>
              <a:rPr lang="en-US" sz="1900" dirty="0"/>
              <a:t>Considered guardian of child in care</a:t>
            </a:r>
          </a:p>
          <a:p>
            <a:pPr lvl="2"/>
            <a:r>
              <a:rPr lang="en-US" sz="1900" dirty="0"/>
              <a:t>Medical consenters include caseworker, foster parent, kinship caregiver, child placing agency (case manager</a:t>
            </a:r>
          </a:p>
          <a:p>
            <a:pPr lvl="1"/>
            <a:r>
              <a:rPr lang="en-US" sz="1900" dirty="0"/>
              <a:t>Foster to Adopt</a:t>
            </a:r>
          </a:p>
          <a:p>
            <a:pPr lvl="1"/>
            <a:r>
              <a:rPr lang="en-US" sz="1900" dirty="0"/>
              <a:t>Kinship</a:t>
            </a:r>
          </a:p>
          <a:p>
            <a:pPr lvl="1"/>
            <a:r>
              <a:rPr lang="en-US" sz="1900" dirty="0"/>
              <a:t>Local Permanency Specialists (formerly “ISEEYOU” workers)</a:t>
            </a:r>
          </a:p>
          <a:p>
            <a:r>
              <a:rPr lang="en-US" sz="2400" dirty="0"/>
              <a:t>Shelter placement</a:t>
            </a:r>
          </a:p>
          <a:p>
            <a:r>
              <a:rPr lang="en-US" sz="2400" dirty="0"/>
              <a:t>Court Appointed Special Advocate (CASA)</a:t>
            </a:r>
          </a:p>
          <a:p>
            <a:r>
              <a:rPr lang="en-US" sz="2400" dirty="0"/>
              <a:t>Guardian ad litem</a:t>
            </a:r>
          </a:p>
        </p:txBody>
      </p:sp>
    </p:spTree>
    <p:extLst>
      <p:ext uri="{BB962C8B-B14F-4D97-AF65-F5344CB8AC3E}">
        <p14:creationId xmlns:p14="http://schemas.microsoft.com/office/powerpoint/2010/main" val="392480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FF8D2E5-2C4E-47B1-930B-6C82B7C31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61B160-2904-4B03-B9E5-0B9690723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1312"/>
            <a:ext cx="10506456" cy="1010264"/>
          </a:xfrm>
        </p:spPr>
        <p:txBody>
          <a:bodyPr anchor="ctr">
            <a:normAutofit/>
          </a:bodyPr>
          <a:lstStyle/>
          <a:p>
            <a:r>
              <a:rPr lang="en-US" dirty="0"/>
              <a:t>Trauma and Foster Care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1E4ADA-0EA9-4930-846E-3C11E8BED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7618"/>
            <a:ext cx="128016" cy="6314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38086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F1F8AF3-D59D-4957-AF92-FBEC038764A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5233223"/>
              </p:ext>
            </p:extLst>
          </p:nvPr>
        </p:nvGraphicFramePr>
        <p:xfrm>
          <a:off x="838200" y="1650222"/>
          <a:ext cx="10506456" cy="4584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1283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94A98-5DFF-4BA8-8B85-F0E82A810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Rees-Jones Center for Foster Care Excellence</a:t>
            </a:r>
          </a:p>
        </p:txBody>
      </p:sp>
      <p:pic>
        <p:nvPicPr>
          <p:cNvPr id="7" name="Picture 6" descr="A picture containing person, indoor, man, looking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9CBE553F-DB16-4984-9BE3-0A0BF4E851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69" y="1587903"/>
            <a:ext cx="10202262" cy="470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89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994CE-B1A2-4BFF-ABFA-D74A7188E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Rees-Jones Center for Foster Care Excellence</a:t>
            </a:r>
            <a:br>
              <a:rPr lang="en-US" dirty="0"/>
            </a:br>
            <a:r>
              <a:rPr lang="en-US" dirty="0"/>
              <a:t>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CFCD0A-F7CB-433E-A0BB-9CB136767D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66145"/>
            <a:ext cx="5181600" cy="3811466"/>
          </a:xfrm>
        </p:spPr>
        <p:txBody>
          <a:bodyPr>
            <a:normAutofit/>
          </a:bodyPr>
          <a:lstStyle/>
          <a:p>
            <a:r>
              <a:rPr lang="en-US" dirty="0"/>
              <a:t>28+ year history of foster care clinic through ARCH &amp; REACH at the Dallas campus</a:t>
            </a:r>
          </a:p>
          <a:p>
            <a:r>
              <a:rPr lang="en-US" dirty="0"/>
              <a:t>Dedicated Foster Care Clinic established in late 2000s </a:t>
            </a:r>
            <a:r>
              <a:rPr lang="en-US" dirty="0">
                <a:sym typeface="Wingdings" panose="05000000000000000000" pitchFamily="2" charset="2"/>
              </a:rPr>
              <a:t> Rees-Jones Center for Foster Care Excellence in 2014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Clinic locations in Dallas and Plano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13334B4-A2B2-404D-AC96-D69E72DEAC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166144"/>
            <a:ext cx="5081954" cy="381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05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859506-3A3E-44AD-B079-6256089C3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298" y="309606"/>
            <a:ext cx="10067404" cy="1101091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Rees-Jones Center for Foster Care Excellence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FA14B5-4AA1-4758-8933-6E7823ABF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0" y="1728316"/>
            <a:ext cx="10515600" cy="4869911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en-US" dirty="0"/>
              <a:t>System-wide partnership between Children’s &amp; UTSW</a:t>
            </a:r>
          </a:p>
          <a:p>
            <a:pPr fontAlgn="base"/>
            <a:r>
              <a:rPr lang="en-US" dirty="0"/>
              <a:t>3 Branches  </a:t>
            </a:r>
          </a:p>
          <a:p>
            <a:pPr lvl="1" fontAlgn="base"/>
            <a:r>
              <a:rPr lang="en-US" dirty="0"/>
              <a:t>Clinical  </a:t>
            </a:r>
          </a:p>
          <a:p>
            <a:pPr lvl="2" fontAlgn="base"/>
            <a:r>
              <a:rPr lang="en-US" dirty="0"/>
              <a:t>Medical</a:t>
            </a:r>
          </a:p>
          <a:p>
            <a:pPr lvl="2" fontAlgn="base"/>
            <a:r>
              <a:rPr lang="en-US" dirty="0"/>
              <a:t>Mental health</a:t>
            </a:r>
          </a:p>
          <a:p>
            <a:pPr lvl="2" fontAlgn="base"/>
            <a:r>
              <a:rPr lang="en-US" dirty="0"/>
              <a:t>Developmental</a:t>
            </a:r>
          </a:p>
          <a:p>
            <a:pPr lvl="1" fontAlgn="base"/>
            <a:r>
              <a:rPr lang="en-US" dirty="0"/>
              <a:t>Academic/Research</a:t>
            </a:r>
          </a:p>
          <a:p>
            <a:pPr lvl="2" fontAlgn="base"/>
            <a:r>
              <a:rPr lang="en-US" dirty="0"/>
              <a:t>Trainees</a:t>
            </a:r>
          </a:p>
          <a:p>
            <a:pPr lvl="2" fontAlgn="base"/>
            <a:r>
              <a:rPr lang="en-US" dirty="0"/>
              <a:t>Research projects  </a:t>
            </a:r>
          </a:p>
          <a:p>
            <a:pPr lvl="2" fontAlgn="base"/>
            <a:r>
              <a:rPr lang="en-US" dirty="0"/>
              <a:t>Research-to-Policy</a:t>
            </a:r>
          </a:p>
          <a:p>
            <a:pPr lvl="1" fontAlgn="base"/>
            <a:r>
              <a:rPr lang="en-US" dirty="0"/>
              <a:t>Community  </a:t>
            </a:r>
          </a:p>
          <a:p>
            <a:pPr lvl="2" fontAlgn="base"/>
            <a:r>
              <a:rPr lang="en-US" dirty="0"/>
              <a:t>Advocacy/Policy</a:t>
            </a:r>
          </a:p>
          <a:p>
            <a:pPr lvl="2" fontAlgn="base"/>
            <a:r>
              <a:rPr lang="en-US" dirty="0"/>
              <a:t>Community relationships</a:t>
            </a:r>
          </a:p>
          <a:p>
            <a:pPr lvl="2" fontAlgn="base"/>
            <a:r>
              <a:rPr lang="en-US" dirty="0"/>
              <a:t>Consortium</a:t>
            </a:r>
          </a:p>
          <a:p>
            <a:endParaRPr lang="en-US" dirty="0"/>
          </a:p>
        </p:txBody>
      </p:sp>
      <p:pic>
        <p:nvPicPr>
          <p:cNvPr id="7" name="Picture 6" descr="Screen Clipping">
            <a:extLst>
              <a:ext uri="{FF2B5EF4-FFF2-40B4-BE49-F238E27FC236}">
                <a16:creationId xmlns:a16="http://schemas.microsoft.com/office/drawing/2014/main" id="{96681AB0-F73A-425E-9F56-F8022024B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779" y="3073638"/>
            <a:ext cx="4514113" cy="3524589"/>
          </a:xfrm>
          <a:prstGeom prst="rect">
            <a:avLst/>
          </a:prstGeom>
        </p:spPr>
      </p:pic>
      <p:pic>
        <p:nvPicPr>
          <p:cNvPr id="8" name="Picture 7" descr="Screen Clipping">
            <a:extLst>
              <a:ext uri="{FF2B5EF4-FFF2-40B4-BE49-F238E27FC236}">
                <a16:creationId xmlns:a16="http://schemas.microsoft.com/office/drawing/2014/main" id="{0E7311A1-C6A7-45ED-97CE-6B104F74BE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191" y="1410697"/>
            <a:ext cx="3397828" cy="349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699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 Clipping">
            <a:extLst>
              <a:ext uri="{FF2B5EF4-FFF2-40B4-BE49-F238E27FC236}">
                <a16:creationId xmlns:a16="http://schemas.microsoft.com/office/drawing/2014/main" id="{5D4F30D8-2CA0-419F-A9A0-E8BECE83E9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59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6DE779-0724-49CF-AA6A-E4D2AC8C5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 dirty="0"/>
              <a:t>Center Overview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03CB7-DEC7-42F3-A1D6-CE9E4D556F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4077616" cy="3207258"/>
          </a:xfrm>
        </p:spPr>
        <p:txBody>
          <a:bodyPr anchor="t">
            <a:noAutofit/>
          </a:bodyPr>
          <a:lstStyle/>
          <a:p>
            <a:r>
              <a:rPr lang="en-US" sz="2000" dirty="0"/>
              <a:t>~1,900 patients 2019 </a:t>
            </a:r>
          </a:p>
          <a:p>
            <a:r>
              <a:rPr lang="en-US" sz="2000" dirty="0"/>
              <a:t>Medical home serving children upon entry into foster care through permanency</a:t>
            </a:r>
          </a:p>
          <a:p>
            <a:r>
              <a:rPr lang="en-US" sz="2000" dirty="0"/>
              <a:t>Modeled after the American Academy of Pediatrics – Healthy Foster Care America guidelines</a:t>
            </a:r>
          </a:p>
          <a:p>
            <a:r>
              <a:rPr lang="en-US" sz="2000" dirty="0"/>
              <a:t>No referrals required. Typically referred by Child Placing Agencies (CPA), Child Protective Services (CPS) or word-of-mouth </a:t>
            </a:r>
          </a:p>
        </p:txBody>
      </p:sp>
    </p:spTree>
    <p:extLst>
      <p:ext uri="{BB962C8B-B14F-4D97-AF65-F5344CB8AC3E}">
        <p14:creationId xmlns:p14="http://schemas.microsoft.com/office/powerpoint/2010/main" val="3824982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2E349F-98CA-4E3D-95FC-FFFD49CF8E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" r="12611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193B38-542C-43E0-A6E5-1ED5412D3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anchor="b">
            <a:normAutofit/>
          </a:bodyPr>
          <a:lstStyle/>
          <a:p>
            <a:r>
              <a:rPr lang="en-US" sz="3200" dirty="0"/>
              <a:t>Primary Care Services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CFA40-13B4-4C23-8A18-DCE55EAB4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pPr fontAlgn="base"/>
            <a:r>
              <a:rPr lang="en-US" sz="2400" dirty="0"/>
              <a:t>3 day examination </a:t>
            </a:r>
          </a:p>
          <a:p>
            <a:pPr lvl="1" fontAlgn="base"/>
            <a:r>
              <a:rPr lang="en-US" dirty="0"/>
              <a:t>DFPS requirement</a:t>
            </a:r>
          </a:p>
          <a:p>
            <a:pPr fontAlgn="base"/>
            <a:r>
              <a:rPr lang="en-US" sz="2400" dirty="0"/>
              <a:t>Well Child Checks</a:t>
            </a:r>
          </a:p>
          <a:p>
            <a:pPr fontAlgn="base"/>
            <a:r>
              <a:rPr lang="en-US" sz="2400" dirty="0"/>
              <a:t>Sick visits </a:t>
            </a:r>
            <a:r>
              <a:rPr lang="en-US" sz="1700" dirty="0"/>
              <a:t> </a:t>
            </a: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4324899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1163</Words>
  <Application>Microsoft Office PowerPoint</Application>
  <PresentationFormat>Widescreen</PresentationFormat>
  <Paragraphs>222</Paragraphs>
  <Slides>23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Khmer UI</vt:lpstr>
      <vt:lpstr>Times New Roman</vt:lpstr>
      <vt:lpstr>Office Theme</vt:lpstr>
      <vt:lpstr>Meeting the health needs of children involved in the child welfare system through a model of integrated primary care  </vt:lpstr>
      <vt:lpstr>Texas Foster Care 2019</vt:lpstr>
      <vt:lpstr>Key People in Foster Care</vt:lpstr>
      <vt:lpstr>Trauma and Foster Care</vt:lpstr>
      <vt:lpstr>Rees-Jones Center for Foster Care Excellence</vt:lpstr>
      <vt:lpstr>Rees-Jones Center for Foster Care Excellence History</vt:lpstr>
      <vt:lpstr>Rees-Jones Center for Foster Care Excellence</vt:lpstr>
      <vt:lpstr>Center Overview</vt:lpstr>
      <vt:lpstr>Primary Care Services</vt:lpstr>
      <vt:lpstr>Behavioral Health Services</vt:lpstr>
      <vt:lpstr>CPS Liaisons </vt:lpstr>
      <vt:lpstr>Nurses and Nurse Coordinators</vt:lpstr>
      <vt:lpstr>How we do what we do…</vt:lpstr>
      <vt:lpstr>Lessons Learned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Partners</vt:lpstr>
      <vt:lpstr>PowerPoint Presentation</vt:lpstr>
      <vt:lpstr>Research-to-Policy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Meeting the health needs of children involved in the child welfare system through a model of integrated primary care  </dc:title>
  <dc:creator>Jill Mcleigh</dc:creator>
  <cp:lastModifiedBy>Jill Mcleigh</cp:lastModifiedBy>
  <cp:revision>1</cp:revision>
  <dcterms:created xsi:type="dcterms:W3CDTF">2020-05-11T20:38:07Z</dcterms:created>
  <dcterms:modified xsi:type="dcterms:W3CDTF">2020-05-11T20:38:36Z</dcterms:modified>
</cp:coreProperties>
</file>