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3" r:id="rId6"/>
    <p:sldId id="264" r:id="rId7"/>
    <p:sldId id="294" r:id="rId8"/>
    <p:sldId id="295" r:id="rId9"/>
    <p:sldId id="296" r:id="rId10"/>
    <p:sldId id="297"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2" r:id="rId26"/>
    <p:sldId id="281" r:id="rId27"/>
    <p:sldId id="282" r:id="rId28"/>
    <p:sldId id="283" r:id="rId29"/>
    <p:sldId id="284" r:id="rId30"/>
    <p:sldId id="285" r:id="rId31"/>
    <p:sldId id="286" r:id="rId32"/>
    <p:sldId id="287" r:id="rId33"/>
    <p:sldId id="288" r:id="rId34"/>
    <p:sldId id="291" r:id="rId3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
          <a:latin typeface="Chalkboard"/>
          <a:ea typeface="Chalkboard"/>
          <a:cs typeface="Chalkboard"/>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
          <a:latin typeface="Chalkboard"/>
          <a:ea typeface="Chalkboard"/>
          <a:cs typeface="Chalkboard"/>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Col>
    <a:lastRow>
      <a:tcTxStyle b="off" i="off">
        <a:font>
          <a:latin typeface="Chalkboard"/>
          <a:ea typeface="Chalkboard"/>
          <a:cs typeface="Chalkboard"/>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lastRow>
    <a:firstRow>
      <a:tcTxStyle b="off" i="off">
        <a:font>
          <a:latin typeface="Chalkboard"/>
          <a:ea typeface="Chalkboard"/>
          <a:cs typeface="Chalkboard"/>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160" b="1" i="0" u="none" strike="noStrike">
                <a:solidFill>
                  <a:srgbClr val="000000"/>
                </a:solidFill>
                <a:latin typeface="Calibri"/>
              </a:defRPr>
            </a:pPr>
            <a:r>
              <a:rPr sz="2160" b="1" i="0" u="none" strike="noStrike">
                <a:solidFill>
                  <a:srgbClr val="000000"/>
                </a:solidFill>
                <a:latin typeface="Calibri"/>
              </a:rPr>
              <a:t>Typical Population</a:t>
            </a:r>
          </a:p>
        </c:rich>
      </c:tx>
      <c:layout>
        <c:manualLayout>
          <c:xMode val="edge"/>
          <c:yMode val="edge"/>
          <c:x val="0.24045"/>
          <c:y val="0"/>
          <c:w val="0.51910000000000001"/>
          <c:h val="0.179261"/>
        </c:manualLayout>
      </c:layout>
      <c:overlay val="1"/>
      <c:spPr>
        <a:noFill/>
        <a:effectLst/>
      </c:spPr>
    </c:title>
    <c:autoTitleDeleted val="0"/>
    <c:plotArea>
      <c:layout>
        <c:manualLayout>
          <c:layoutTarget val="inner"/>
          <c:xMode val="edge"/>
          <c:yMode val="edge"/>
          <c:x val="0.179261"/>
          <c:y val="0.179261"/>
          <c:w val="0.64147799999999999"/>
          <c:h val="0.62897800000000004"/>
        </c:manualLayout>
      </c:layout>
      <c:pieChart>
        <c:varyColors val="0"/>
        <c:ser>
          <c:idx val="0"/>
          <c:order val="0"/>
          <c:tx>
            <c:strRef>
              <c:f>Sheet1!$A$2</c:f>
              <c:strCache>
                <c:ptCount val="1"/>
                <c:pt idx="0">
                  <c:v>classifications</c:v>
                </c:pt>
              </c:strCache>
            </c:strRef>
          </c:tx>
          <c:spPr>
            <a:solidFill>
              <a:srgbClr val="4180FF"/>
            </a:solidFill>
            <a:ln w="12700" cap="flat">
              <a:noFill/>
              <a:miter lim="400000"/>
            </a:ln>
            <a:effectLst>
              <a:outerShdw blurRad="12700" dist="25400" dir="2700000" algn="tl">
                <a:srgbClr val="000000">
                  <a:alpha val="100000"/>
                </a:srgbClr>
              </a:outerShdw>
            </a:effectLst>
          </c:spPr>
          <c:dPt>
            <c:idx val="0"/>
            <c:bubble3D val="0"/>
            <c:extLst>
              <c:ext xmlns:c16="http://schemas.microsoft.com/office/drawing/2014/chart" uri="{C3380CC4-5D6E-409C-BE32-E72D297353CC}">
                <c16:uniqueId val="{00000001-D7F3-DC46-A98F-47C039B67995}"/>
              </c:ext>
            </c:extLst>
          </c:dPt>
          <c:dPt>
            <c:idx val="1"/>
            <c:bubble3D val="0"/>
            <c:spPr>
              <a:solidFill>
                <a:srgbClr val="6095C9"/>
              </a:solidFill>
              <a:ln w="12700" cap="flat">
                <a:noFill/>
                <a:miter lim="400000"/>
              </a:ln>
              <a:effectLst>
                <a:outerShdw blurRad="12700" dist="25400" dir="2700000" algn="tl">
                  <a:srgbClr val="000000">
                    <a:alpha val="100000"/>
                  </a:srgbClr>
                </a:outerShdw>
              </a:effectLst>
            </c:spPr>
            <c:extLst>
              <c:ext xmlns:c16="http://schemas.microsoft.com/office/drawing/2014/chart" uri="{C3380CC4-5D6E-409C-BE32-E72D297353CC}">
                <c16:uniqueId val="{00000003-D7F3-DC46-A98F-47C039B67995}"/>
              </c:ext>
            </c:extLst>
          </c:dPt>
          <c:dPt>
            <c:idx val="2"/>
            <c:bubble3D val="0"/>
            <c:spPr>
              <a:solidFill>
                <a:srgbClr val="FF7C00"/>
              </a:solidFill>
              <a:ln w="12700" cap="flat">
                <a:noFill/>
                <a:miter lim="400000"/>
              </a:ln>
              <a:effectLst>
                <a:outerShdw blurRad="12700" dist="25400" dir="2700000" algn="tl">
                  <a:srgbClr val="000000">
                    <a:alpha val="100000"/>
                  </a:srgbClr>
                </a:outerShdw>
              </a:effectLst>
            </c:spPr>
            <c:extLst>
              <c:ext xmlns:c16="http://schemas.microsoft.com/office/drawing/2014/chart" uri="{C3380CC4-5D6E-409C-BE32-E72D297353CC}">
                <c16:uniqueId val="{00000005-D7F3-DC46-A98F-47C039B67995}"/>
              </c:ext>
            </c:extLst>
          </c:dPt>
          <c:dPt>
            <c:idx val="3"/>
            <c:bubble3D val="0"/>
            <c:spPr>
              <a:solidFill>
                <a:srgbClr val="7C3BFF"/>
              </a:solidFill>
              <a:ln w="12700" cap="flat">
                <a:noFill/>
                <a:miter lim="400000"/>
              </a:ln>
              <a:effectLst/>
            </c:spPr>
            <c:extLst>
              <c:ext xmlns:c16="http://schemas.microsoft.com/office/drawing/2014/chart" uri="{C3380CC4-5D6E-409C-BE32-E72D297353CC}">
                <c16:uniqueId val="{00000007-D7F3-DC46-A98F-47C039B67995}"/>
              </c:ext>
            </c:extLst>
          </c:dPt>
          <c:dLbls>
            <c:dLbl>
              <c:idx val="0"/>
              <c:numFmt formatCode="#,##0%" sourceLinked="0"/>
              <c:spPr/>
              <c:txPr>
                <a:bodyPr/>
                <a:lstStyle/>
                <a:p>
                  <a:pPr>
                    <a:defRPr sz="140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7F3-DC46-A98F-47C039B67995}"/>
                </c:ext>
              </c:extLst>
            </c:dLbl>
            <c:dLbl>
              <c:idx val="1"/>
              <c:numFmt formatCode="#,##0%" sourceLinked="0"/>
              <c:spPr/>
              <c:txPr>
                <a:bodyPr/>
                <a:lstStyle/>
                <a:p>
                  <a:pPr>
                    <a:defRPr sz="140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7F3-DC46-A98F-47C039B67995}"/>
                </c:ext>
              </c:extLst>
            </c:dLbl>
            <c:dLbl>
              <c:idx val="2"/>
              <c:numFmt formatCode="#,##0%" sourceLinked="0"/>
              <c:spPr/>
              <c:txPr>
                <a:bodyPr/>
                <a:lstStyle/>
                <a:p>
                  <a:pPr>
                    <a:defRPr sz="140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D7F3-DC46-A98F-47C039B67995}"/>
                </c:ext>
              </c:extLst>
            </c:dLbl>
            <c:dLbl>
              <c:idx val="3"/>
              <c:numFmt formatCode="#,##0%" sourceLinked="0"/>
              <c:spPr/>
              <c:txPr>
                <a:bodyPr/>
                <a:lstStyle/>
                <a:p>
                  <a:pPr>
                    <a:defRPr sz="140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D7F3-DC46-A98F-47C039B67995}"/>
                </c:ext>
              </c:extLst>
            </c:dLbl>
            <c:numFmt formatCode="#,##0%" sourceLinked="0"/>
            <c:spPr>
              <a:noFill/>
              <a:ln>
                <a:noFill/>
              </a:ln>
              <a:effectLst/>
            </c:spPr>
            <c:txPr>
              <a:bodyPr/>
              <a:lstStyle/>
              <a:p>
                <a:pPr>
                  <a:defRPr sz="1400" b="0" i="0" u="none" strike="noStrike">
                    <a:solidFill>
                      <a:srgbClr val="000000"/>
                    </a:solidFill>
                    <a:latin typeface="Calibri"/>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Dismissing</c:v>
                </c:pt>
                <c:pt idx="1">
                  <c:v>Secure</c:v>
                </c:pt>
                <c:pt idx="2">
                  <c:v>Pre-Occupied</c:v>
                </c:pt>
                <c:pt idx="3">
                  <c:v>Unresolved</c:v>
                </c:pt>
              </c:strCache>
            </c:strRef>
          </c:cat>
          <c:val>
            <c:numRef>
              <c:f>Sheet1!$B$2:$E$2</c:f>
              <c:numCache>
                <c:formatCode>General</c:formatCode>
                <c:ptCount val="4"/>
                <c:pt idx="0">
                  <c:v>19.600000000000001</c:v>
                </c:pt>
                <c:pt idx="1">
                  <c:v>55.2</c:v>
                </c:pt>
                <c:pt idx="2">
                  <c:v>10.4</c:v>
                </c:pt>
                <c:pt idx="3">
                  <c:v>14.9</c:v>
                </c:pt>
              </c:numCache>
            </c:numRef>
          </c:val>
          <c:extLst>
            <c:ext xmlns:c16="http://schemas.microsoft.com/office/drawing/2014/chart" uri="{C3380CC4-5D6E-409C-BE32-E72D297353CC}">
              <c16:uniqueId val="{00000008-D7F3-DC46-A98F-47C039B67995}"/>
            </c:ext>
          </c:extLst>
        </c:ser>
        <c:dLbls>
          <c:showLegendKey val="0"/>
          <c:showVal val="0"/>
          <c:showCatName val="0"/>
          <c:showSerName val="0"/>
          <c:showPercent val="0"/>
          <c:showBubbleSize val="0"/>
          <c:showLeaderLines val="0"/>
        </c:dLbls>
        <c:firstSliceAng val="0"/>
      </c:pieChart>
      <c:spPr>
        <a:solidFill>
          <a:srgbClr val="FFFFFF"/>
        </a:soli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view3D>
      <c:rotX val="15"/>
      <c:hPercent val="71"/>
      <c:rotY val="0"/>
      <c:depthPercent val="49"/>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694716"/>
          <c:h val="0.98750000000000004"/>
        </c:manualLayout>
      </c:layout>
      <c:bar3DChart>
        <c:barDir val="col"/>
        <c:grouping val="clustered"/>
        <c:varyColors val="0"/>
        <c:ser>
          <c:idx val="0"/>
          <c:order val="0"/>
          <c:tx>
            <c:strRef>
              <c:f>Sheet1!$A$2</c:f>
              <c:strCache>
                <c:ptCount val="1"/>
                <c:pt idx="0">
                  <c:v>Secure</c:v>
                </c:pt>
              </c:strCache>
            </c:strRef>
          </c:tx>
          <c:spPr>
            <a:solidFill>
              <a:srgbClr val="008F00"/>
            </a:solidFill>
            <a:ln w="12700" cap="flat">
              <a:noFill/>
              <a:prstDash val="solid"/>
              <a:miter lim="400000"/>
            </a:ln>
            <a:effectLst/>
            <a:sp3d prstMaterial="matte"/>
          </c:spPr>
          <c:invertIfNegative val="0"/>
          <c:cat>
            <c:strRef>
              <c:f>Sheet1!$B$1:$D$1</c:f>
              <c:strCache>
                <c:ptCount val="3"/>
                <c:pt idx="0">
                  <c:v>Year 1</c:v>
                </c:pt>
                <c:pt idx="1">
                  <c:v>Year 2</c:v>
                </c:pt>
                <c:pt idx="2">
                  <c:v>Year 3</c:v>
                </c:pt>
              </c:strCache>
            </c:strRef>
          </c:cat>
          <c:val>
            <c:numRef>
              <c:f>Sheet1!$B$2:$D$2</c:f>
              <c:numCache>
                <c:formatCode>General</c:formatCode>
                <c:ptCount val="3"/>
                <c:pt idx="0">
                  <c:v>3</c:v>
                </c:pt>
                <c:pt idx="1">
                  <c:v>3.5</c:v>
                </c:pt>
                <c:pt idx="2">
                  <c:v>4.33</c:v>
                </c:pt>
              </c:numCache>
            </c:numRef>
          </c:val>
          <c:extLst>
            <c:ext xmlns:c16="http://schemas.microsoft.com/office/drawing/2014/chart" uri="{C3380CC4-5D6E-409C-BE32-E72D297353CC}">
              <c16:uniqueId val="{00000000-FAB4-864B-8550-A4313A477B98}"/>
            </c:ext>
          </c:extLst>
        </c:ser>
        <c:ser>
          <c:idx val="1"/>
          <c:order val="1"/>
          <c:tx>
            <c:strRef>
              <c:f>Sheet1!$A$3</c:f>
              <c:strCache>
                <c:ptCount val="1"/>
                <c:pt idx="0">
                  <c:v>Aggression</c:v>
                </c:pt>
              </c:strCache>
            </c:strRef>
          </c:tx>
          <c:spPr>
            <a:solidFill>
              <a:srgbClr val="FF2600"/>
            </a:solidFill>
            <a:ln w="12700" cap="flat">
              <a:noFill/>
              <a:prstDash val="solid"/>
              <a:miter lim="400000"/>
            </a:ln>
            <a:effectLst/>
            <a:sp3d prstMaterial="matte"/>
          </c:spPr>
          <c:invertIfNegative val="0"/>
          <c:cat>
            <c:strRef>
              <c:f>Sheet1!$B$1:$D$1</c:f>
              <c:strCache>
                <c:ptCount val="3"/>
                <c:pt idx="0">
                  <c:v>Year 1</c:v>
                </c:pt>
                <c:pt idx="1">
                  <c:v>Year 2</c:v>
                </c:pt>
                <c:pt idx="2">
                  <c:v>Year 3</c:v>
                </c:pt>
              </c:strCache>
            </c:strRef>
          </c:cat>
          <c:val>
            <c:numRef>
              <c:f>Sheet1!$B$3:$D$3</c:f>
              <c:numCache>
                <c:formatCode>General</c:formatCode>
                <c:ptCount val="3"/>
                <c:pt idx="0">
                  <c:v>1.9</c:v>
                </c:pt>
                <c:pt idx="1">
                  <c:v>1.83</c:v>
                </c:pt>
                <c:pt idx="2">
                  <c:v>1.86</c:v>
                </c:pt>
              </c:numCache>
            </c:numRef>
          </c:val>
          <c:extLst>
            <c:ext xmlns:c16="http://schemas.microsoft.com/office/drawing/2014/chart" uri="{C3380CC4-5D6E-409C-BE32-E72D297353CC}">
              <c16:uniqueId val="{00000001-FAB4-864B-8550-A4313A477B98}"/>
            </c:ext>
          </c:extLst>
        </c:ser>
        <c:ser>
          <c:idx val="2"/>
          <c:order val="2"/>
          <c:tx>
            <c:strRef>
              <c:f>Sheet1!$A$4</c:f>
              <c:strCache>
                <c:ptCount val="1"/>
                <c:pt idx="0">
                  <c:v>Disorganised</c:v>
                </c:pt>
              </c:strCache>
            </c:strRef>
          </c:tx>
          <c:spPr>
            <a:solidFill>
              <a:srgbClr val="942193"/>
            </a:solidFill>
            <a:ln w="12700" cap="flat">
              <a:noFill/>
              <a:prstDash val="solid"/>
              <a:miter lim="400000"/>
            </a:ln>
            <a:effectLst/>
            <a:sp3d prstMaterial="matte"/>
          </c:spPr>
          <c:invertIfNegative val="0"/>
          <c:cat>
            <c:strRef>
              <c:f>Sheet1!$B$1:$D$1</c:f>
              <c:strCache>
                <c:ptCount val="3"/>
                <c:pt idx="0">
                  <c:v>Year 1</c:v>
                </c:pt>
                <c:pt idx="1">
                  <c:v>Year 2</c:v>
                </c:pt>
                <c:pt idx="2">
                  <c:v>Year 3</c:v>
                </c:pt>
              </c:strCache>
            </c:strRef>
          </c:cat>
          <c:val>
            <c:numRef>
              <c:f>Sheet1!$B$4:$D$4</c:f>
              <c:numCache>
                <c:formatCode>General</c:formatCode>
                <c:ptCount val="3"/>
                <c:pt idx="0">
                  <c:v>0.73</c:v>
                </c:pt>
                <c:pt idx="1">
                  <c:v>0.66</c:v>
                </c:pt>
                <c:pt idx="2">
                  <c:v>0.76</c:v>
                </c:pt>
              </c:numCache>
            </c:numRef>
          </c:val>
          <c:extLst>
            <c:ext xmlns:c16="http://schemas.microsoft.com/office/drawing/2014/chart" uri="{C3380CC4-5D6E-409C-BE32-E72D297353CC}">
              <c16:uniqueId val="{00000002-FAB4-864B-8550-A4313A477B98}"/>
            </c:ext>
          </c:extLst>
        </c:ser>
        <c:ser>
          <c:idx val="3"/>
          <c:order val="3"/>
          <c:tx>
            <c:strRef>
              <c:f>Sheet1!$A$5</c:f>
              <c:strCache>
                <c:ptCount val="1"/>
                <c:pt idx="0">
                  <c:v>Avoidant</c:v>
                </c:pt>
              </c:strCache>
            </c:strRef>
          </c:tx>
          <c:spPr>
            <a:solidFill>
              <a:srgbClr val="011993"/>
            </a:solidFill>
            <a:ln w="12700" cap="flat">
              <a:noFill/>
              <a:prstDash val="solid"/>
              <a:miter lim="400000"/>
            </a:ln>
            <a:effectLst/>
            <a:sp3d prstMaterial="matte"/>
          </c:spPr>
          <c:invertIfNegative val="0"/>
          <c:cat>
            <c:strRef>
              <c:f>Sheet1!$B$1:$D$1</c:f>
              <c:strCache>
                <c:ptCount val="3"/>
                <c:pt idx="0">
                  <c:v>Year 1</c:v>
                </c:pt>
                <c:pt idx="1">
                  <c:v>Year 2</c:v>
                </c:pt>
                <c:pt idx="2">
                  <c:v>Year 3</c:v>
                </c:pt>
              </c:strCache>
            </c:strRef>
          </c:cat>
          <c:val>
            <c:numRef>
              <c:f>Sheet1!$B$5:$D$5</c:f>
              <c:numCache>
                <c:formatCode>General</c:formatCode>
                <c:ptCount val="3"/>
                <c:pt idx="0">
                  <c:v>1.36</c:v>
                </c:pt>
                <c:pt idx="1">
                  <c:v>0.84</c:v>
                </c:pt>
                <c:pt idx="2">
                  <c:v>0.67</c:v>
                </c:pt>
              </c:numCache>
            </c:numRef>
          </c:val>
          <c:extLst>
            <c:ext xmlns:c16="http://schemas.microsoft.com/office/drawing/2014/chart" uri="{C3380CC4-5D6E-409C-BE32-E72D297353CC}">
              <c16:uniqueId val="{00000003-FAB4-864B-8550-A4313A477B98}"/>
            </c:ext>
          </c:extLst>
        </c:ser>
        <c:dLbls>
          <c:showLegendKey val="0"/>
          <c:showVal val="0"/>
          <c:showCatName val="0"/>
          <c:showSerName val="0"/>
          <c:showPercent val="0"/>
          <c:showBubbleSize val="0"/>
        </c:dLbls>
        <c:gapWidth val="150"/>
        <c:shape val="box"/>
        <c:axId val="2094734552"/>
        <c:axId val="2094734553"/>
        <c:axId val="2094734554"/>
      </c:bar3DChart>
      <c:catAx>
        <c:axId val="2094734552"/>
        <c:scaling>
          <c:orientation val="minMax"/>
        </c:scaling>
        <c:delete val="0"/>
        <c:axPos val="b"/>
        <c:numFmt formatCode="General" sourceLinked="0"/>
        <c:majorTickMark val="out"/>
        <c:minorTickMark val="none"/>
        <c:tickLblPos val="low"/>
        <c:spPr>
          <a:ln w="12700" cap="flat">
            <a:noFill/>
            <a:prstDash val="solid"/>
            <a:miter lim="400000"/>
          </a:ln>
        </c:spPr>
        <c:txPr>
          <a:bodyPr rot="0"/>
          <a:lstStyle/>
          <a:p>
            <a:pPr>
              <a:defRPr sz="976" b="0" i="0" u="none" strike="noStrike">
                <a:solidFill>
                  <a:srgbClr val="000000"/>
                </a:solidFill>
                <a:latin typeface="Geneva"/>
              </a:defRPr>
            </a:pPr>
            <a:endParaRPr lang="en-US"/>
          </a:p>
        </c:txPr>
        <c:crossAx val="2094734553"/>
        <c:crosses val="autoZero"/>
        <c:auto val="1"/>
        <c:lblAlgn val="ctr"/>
        <c:lblOffset val="100"/>
        <c:noMultiLvlLbl val="1"/>
      </c:catAx>
      <c:valAx>
        <c:axId val="2094734553"/>
        <c:scaling>
          <c:orientation val="minMax"/>
          <c:max val="4.5"/>
          <c:min val="0.25"/>
        </c:scaling>
        <c:delete val="0"/>
        <c:axPos val="l"/>
        <c:majorGridlines>
          <c:spPr>
            <a:ln w="12700" cap="flat">
              <a:solidFill>
                <a:srgbClr val="000000"/>
              </a:solidFill>
              <a:prstDash val="solid"/>
              <a:miter lim="400000"/>
            </a:ln>
          </c:spPr>
        </c:majorGridlines>
        <c:numFmt formatCode="0.000" sourceLinked="0"/>
        <c:majorTickMark val="out"/>
        <c:minorTickMark val="none"/>
        <c:tickLblPos val="nextTo"/>
        <c:spPr>
          <a:ln w="12700" cap="flat">
            <a:noFill/>
            <a:prstDash val="solid"/>
            <a:miter lim="400000"/>
          </a:ln>
        </c:spPr>
        <c:txPr>
          <a:bodyPr rot="0"/>
          <a:lstStyle/>
          <a:p>
            <a:pPr>
              <a:defRPr sz="976" b="0" i="0" u="none" strike="noStrike">
                <a:solidFill>
                  <a:srgbClr val="000000"/>
                </a:solidFill>
                <a:latin typeface="Geneva"/>
              </a:defRPr>
            </a:pPr>
            <a:endParaRPr lang="en-US"/>
          </a:p>
        </c:txPr>
        <c:crossAx val="2094734552"/>
        <c:crosses val="autoZero"/>
        <c:crossBetween val="between"/>
        <c:majorUnit val="1.0625"/>
        <c:minorUnit val="0.53125"/>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solidFill>
            <a:srgbClr val="000000"/>
          </a:solidFill>
          <a:prstDash val="solid"/>
          <a:miter lim="400000"/>
        </a:ln>
        <a:effectLst/>
      </c:spPr>
    </c:plotArea>
    <c:legend>
      <c:legendPos val="r"/>
      <c:layout>
        <c:manualLayout>
          <c:xMode val="edge"/>
          <c:yMode val="edge"/>
          <c:x val="0.85394599999999998"/>
          <c:y val="0.42015799999999998"/>
          <c:w val="0.14605399999999999"/>
          <c:h val="0.159"/>
        </c:manualLayout>
      </c:layout>
      <c:overlay val="1"/>
      <c:spPr>
        <a:noFill/>
        <a:ln w="12700" cap="flat">
          <a:solidFill>
            <a:srgbClr val="000000"/>
          </a:solidFill>
          <a:prstDash val="solid"/>
          <a:miter lim="400000"/>
        </a:ln>
        <a:effectLst/>
      </c:spPr>
      <c:txPr>
        <a:bodyPr rot="0"/>
        <a:lstStyle/>
        <a:p>
          <a:pPr>
            <a:defRPr sz="976" b="0" i="0" u="none" strike="noStrike">
              <a:solidFill>
                <a:srgbClr val="000000"/>
              </a:solidFill>
              <a:latin typeface="Geneva"/>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view3D>
      <c:rotX val="15"/>
      <c:hPercent val="68"/>
      <c:rotY val="0"/>
      <c:depthPercent val="38"/>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72474499999999997"/>
          <c:h val="0.98750000000000004"/>
        </c:manualLayout>
      </c:layout>
      <c:bar3DChart>
        <c:barDir val="col"/>
        <c:grouping val="clustered"/>
        <c:varyColors val="0"/>
        <c:ser>
          <c:idx val="0"/>
          <c:order val="0"/>
          <c:tx>
            <c:strRef>
              <c:f>Sheet1!$A$2</c:f>
              <c:strCache>
                <c:ptCount val="1"/>
                <c:pt idx="0">
                  <c:v>AAI Insecure</c:v>
                </c:pt>
              </c:strCache>
            </c:strRef>
          </c:tx>
          <c:spPr>
            <a:solidFill>
              <a:srgbClr val="011993"/>
            </a:solidFill>
            <a:ln w="12700" cap="flat">
              <a:noFill/>
              <a:prstDash val="solid"/>
              <a:miter lim="400000"/>
            </a:ln>
            <a:effectLst/>
            <a:sp3d prstMaterial="matte"/>
          </c:spPr>
          <c:invertIfNegative val="0"/>
          <c:cat>
            <c:strRef>
              <c:f>Sheet1!$B$1:$D$1</c:f>
              <c:strCache>
                <c:ptCount val="3"/>
                <c:pt idx="0">
                  <c:v>Year 1</c:v>
                </c:pt>
                <c:pt idx="1">
                  <c:v>Year 2</c:v>
                </c:pt>
                <c:pt idx="2">
                  <c:v>Year 3</c:v>
                </c:pt>
              </c:strCache>
            </c:strRef>
          </c:cat>
          <c:val>
            <c:numRef>
              <c:f>Sheet1!$B$2:$D$2</c:f>
              <c:numCache>
                <c:formatCode>General</c:formatCode>
                <c:ptCount val="3"/>
                <c:pt idx="0">
                  <c:v>1.01</c:v>
                </c:pt>
                <c:pt idx="1">
                  <c:v>0.9</c:v>
                </c:pt>
                <c:pt idx="2">
                  <c:v>0.94</c:v>
                </c:pt>
              </c:numCache>
            </c:numRef>
          </c:val>
          <c:extLst>
            <c:ext xmlns:c16="http://schemas.microsoft.com/office/drawing/2014/chart" uri="{C3380CC4-5D6E-409C-BE32-E72D297353CC}">
              <c16:uniqueId val="{00000000-F1DD-FF44-90D2-50B1E87432D1}"/>
            </c:ext>
          </c:extLst>
        </c:ser>
        <c:ser>
          <c:idx val="1"/>
          <c:order val="1"/>
          <c:tx>
            <c:strRef>
              <c:f>Sheet1!$A$3</c:f>
              <c:strCache>
                <c:ptCount val="1"/>
                <c:pt idx="0">
                  <c:v>AAI Secure</c:v>
                </c:pt>
              </c:strCache>
            </c:strRef>
          </c:tx>
          <c:spPr>
            <a:solidFill>
              <a:srgbClr val="3DA779"/>
            </a:solidFill>
            <a:ln w="12700" cap="flat">
              <a:noFill/>
              <a:prstDash val="solid"/>
              <a:miter lim="400000"/>
            </a:ln>
            <a:effectLst/>
            <a:sp3d prstMaterial="matte"/>
          </c:spPr>
          <c:invertIfNegative val="0"/>
          <c:cat>
            <c:strRef>
              <c:f>Sheet1!$B$1:$D$1</c:f>
              <c:strCache>
                <c:ptCount val="3"/>
                <c:pt idx="0">
                  <c:v>Year 1</c:v>
                </c:pt>
                <c:pt idx="1">
                  <c:v>Year 2</c:v>
                </c:pt>
                <c:pt idx="2">
                  <c:v>Year 3</c:v>
                </c:pt>
              </c:strCache>
            </c:strRef>
          </c:cat>
          <c:val>
            <c:numRef>
              <c:f>Sheet1!$B$3:$D$3</c:f>
              <c:numCache>
                <c:formatCode>General</c:formatCode>
                <c:ptCount val="3"/>
                <c:pt idx="0">
                  <c:v>1.49</c:v>
                </c:pt>
                <c:pt idx="1">
                  <c:v>0.89</c:v>
                </c:pt>
                <c:pt idx="2">
                  <c:v>0.61</c:v>
                </c:pt>
              </c:numCache>
            </c:numRef>
          </c:val>
          <c:extLst>
            <c:ext xmlns:c16="http://schemas.microsoft.com/office/drawing/2014/chart" uri="{C3380CC4-5D6E-409C-BE32-E72D297353CC}">
              <c16:uniqueId val="{00000001-F1DD-FF44-90D2-50B1E87432D1}"/>
            </c:ext>
          </c:extLst>
        </c:ser>
        <c:dLbls>
          <c:showLegendKey val="0"/>
          <c:showVal val="0"/>
          <c:showCatName val="0"/>
          <c:showSerName val="0"/>
          <c:showPercent val="0"/>
          <c:showBubbleSize val="0"/>
        </c:dLbls>
        <c:gapWidth val="150"/>
        <c:shape val="box"/>
        <c:axId val="2094734552"/>
        <c:axId val="2094734553"/>
        <c:axId val="2094734554"/>
      </c:bar3DChart>
      <c:catAx>
        <c:axId val="2094734552"/>
        <c:scaling>
          <c:orientation val="minMax"/>
        </c:scaling>
        <c:delete val="0"/>
        <c:axPos val="b"/>
        <c:numFmt formatCode="General" sourceLinked="0"/>
        <c:majorTickMark val="out"/>
        <c:minorTickMark val="none"/>
        <c:tickLblPos val="low"/>
        <c:spPr>
          <a:ln w="12700" cap="flat">
            <a:noFill/>
            <a:prstDash val="solid"/>
            <a:miter lim="400000"/>
          </a:ln>
        </c:spPr>
        <c:txPr>
          <a:bodyPr rot="0"/>
          <a:lstStyle/>
          <a:p>
            <a:pPr>
              <a:defRPr sz="940" b="0" i="0" u="none" strike="noStrike">
                <a:solidFill>
                  <a:srgbClr val="000000"/>
                </a:solidFill>
                <a:latin typeface="Geneva"/>
              </a:defRPr>
            </a:pPr>
            <a:endParaRPr lang="en-US"/>
          </a:p>
        </c:txPr>
        <c:crossAx val="2094734553"/>
        <c:crosses val="autoZero"/>
        <c:auto val="1"/>
        <c:lblAlgn val="ctr"/>
        <c:lblOffset val="100"/>
        <c:noMultiLvlLbl val="1"/>
      </c:catAx>
      <c:valAx>
        <c:axId val="2094734553"/>
        <c:scaling>
          <c:orientation val="minMax"/>
          <c:max val="1.5"/>
          <c:min val="0.5"/>
        </c:scaling>
        <c:delete val="0"/>
        <c:axPos val="l"/>
        <c:majorGridlines>
          <c:spPr>
            <a:ln w="12700" cap="flat">
              <a:solidFill>
                <a:srgbClr val="000000"/>
              </a:solidFill>
              <a:prstDash val="solid"/>
              <a:miter lim="400000"/>
            </a:ln>
          </c:spPr>
        </c:majorGridlines>
        <c:numFmt formatCode="0.00" sourceLinked="0"/>
        <c:majorTickMark val="out"/>
        <c:minorTickMark val="none"/>
        <c:tickLblPos val="nextTo"/>
        <c:spPr>
          <a:ln w="12700" cap="flat">
            <a:noFill/>
            <a:prstDash val="solid"/>
            <a:miter lim="400000"/>
          </a:ln>
        </c:spPr>
        <c:txPr>
          <a:bodyPr rot="0"/>
          <a:lstStyle/>
          <a:p>
            <a:pPr>
              <a:defRPr sz="940" b="0" i="0" u="none" strike="noStrike">
                <a:solidFill>
                  <a:srgbClr val="000000"/>
                </a:solidFill>
                <a:latin typeface="Geneva"/>
              </a:defRPr>
            </a:pPr>
            <a:endParaRPr lang="en-US"/>
          </a:p>
        </c:txPr>
        <c:crossAx val="2094734552"/>
        <c:crosses val="autoZero"/>
        <c:crossBetween val="between"/>
        <c:majorUnit val="0.25"/>
        <c:minorUnit val="0.125"/>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solidFill>
            <a:srgbClr val="000000"/>
          </a:solidFill>
          <a:prstDash val="solid"/>
          <a:miter lim="400000"/>
        </a:ln>
        <a:effectLst/>
      </c:spPr>
    </c:plotArea>
    <c:legend>
      <c:legendPos val="r"/>
      <c:layout>
        <c:manualLayout>
          <c:xMode val="edge"/>
          <c:yMode val="edge"/>
          <c:x val="0.85910500000000001"/>
          <c:y val="0.45736599999999999"/>
          <c:w val="0.14089499999999999"/>
          <c:h val="9.0175400000000003E-2"/>
        </c:manualLayout>
      </c:layout>
      <c:overlay val="1"/>
      <c:spPr>
        <a:noFill/>
        <a:ln w="12700" cap="flat">
          <a:solidFill>
            <a:srgbClr val="000000"/>
          </a:solidFill>
          <a:prstDash val="solid"/>
          <a:miter lim="400000"/>
        </a:ln>
        <a:effectLst/>
      </c:spPr>
      <c:txPr>
        <a:bodyPr rot="0"/>
        <a:lstStyle/>
        <a:p>
          <a:pPr>
            <a:defRPr sz="940" b="0" i="0" u="none" strike="noStrike">
              <a:solidFill>
                <a:srgbClr val="000000"/>
              </a:solidFill>
              <a:latin typeface="Geneva"/>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view3D>
      <c:rotX val="15"/>
      <c:hPercent val="70"/>
      <c:rotY val="0"/>
      <c:depthPercent val="38"/>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69078499999999998"/>
          <c:h val="0.98750000000000004"/>
        </c:manualLayout>
      </c:layout>
      <c:bar3DChart>
        <c:barDir val="col"/>
        <c:grouping val="clustered"/>
        <c:varyColors val="0"/>
        <c:ser>
          <c:idx val="0"/>
          <c:order val="0"/>
          <c:tx>
            <c:strRef>
              <c:f>Sheet1!$A$2</c:f>
              <c:strCache>
                <c:ptCount val="1"/>
                <c:pt idx="0">
                  <c:v>AAI Unresolved</c:v>
                </c:pt>
              </c:strCache>
            </c:strRef>
          </c:tx>
          <c:spPr>
            <a:solidFill>
              <a:srgbClr val="942193"/>
            </a:solidFill>
            <a:ln w="12700" cap="flat">
              <a:noFill/>
              <a:prstDash val="solid"/>
              <a:miter lim="400000"/>
            </a:ln>
            <a:effectLst/>
            <a:sp3d prstMaterial="matte"/>
          </c:spPr>
          <c:invertIfNegative val="0"/>
          <c:cat>
            <c:strRef>
              <c:f>Sheet1!$B$1:$D$1</c:f>
              <c:strCache>
                <c:ptCount val="3"/>
                <c:pt idx="0">
                  <c:v>Year 1</c:v>
                </c:pt>
                <c:pt idx="1">
                  <c:v>Year 2</c:v>
                </c:pt>
                <c:pt idx="2">
                  <c:v>Year 3</c:v>
                </c:pt>
              </c:strCache>
            </c:strRef>
          </c:cat>
          <c:val>
            <c:numRef>
              <c:f>Sheet1!$B$2:$D$2</c:f>
              <c:numCache>
                <c:formatCode>General</c:formatCode>
                <c:ptCount val="3"/>
                <c:pt idx="0">
                  <c:v>1.0900000000000001</c:v>
                </c:pt>
                <c:pt idx="1">
                  <c:v>1.1200000000000001</c:v>
                </c:pt>
                <c:pt idx="2">
                  <c:v>1.08</c:v>
                </c:pt>
              </c:numCache>
            </c:numRef>
          </c:val>
          <c:extLst>
            <c:ext xmlns:c16="http://schemas.microsoft.com/office/drawing/2014/chart" uri="{C3380CC4-5D6E-409C-BE32-E72D297353CC}">
              <c16:uniqueId val="{00000000-A74F-314B-8DF4-BA07653DE3A8}"/>
            </c:ext>
          </c:extLst>
        </c:ser>
        <c:ser>
          <c:idx val="1"/>
          <c:order val="1"/>
          <c:tx>
            <c:strRef>
              <c:f>Sheet1!$A$3</c:f>
              <c:strCache>
                <c:ptCount val="1"/>
                <c:pt idx="0">
                  <c:v>AAI Resolved</c:v>
                </c:pt>
              </c:strCache>
            </c:strRef>
          </c:tx>
          <c:spPr>
            <a:solidFill>
              <a:srgbClr val="3DA779"/>
            </a:solidFill>
            <a:ln w="12700" cap="flat">
              <a:noFill/>
              <a:prstDash val="solid"/>
              <a:miter lim="400000"/>
            </a:ln>
            <a:effectLst/>
            <a:sp3d prstMaterial="matte"/>
          </c:spPr>
          <c:invertIfNegative val="0"/>
          <c:cat>
            <c:strRef>
              <c:f>Sheet1!$B$1:$D$1</c:f>
              <c:strCache>
                <c:ptCount val="3"/>
                <c:pt idx="0">
                  <c:v>Year 1</c:v>
                </c:pt>
                <c:pt idx="1">
                  <c:v>Year 2</c:v>
                </c:pt>
                <c:pt idx="2">
                  <c:v>Year 3</c:v>
                </c:pt>
              </c:strCache>
            </c:strRef>
          </c:cat>
          <c:val>
            <c:numRef>
              <c:f>Sheet1!$B$3:$D$3</c:f>
              <c:numCache>
                <c:formatCode>General</c:formatCode>
                <c:ptCount val="3"/>
                <c:pt idx="0">
                  <c:v>1.43</c:v>
                </c:pt>
                <c:pt idx="1">
                  <c:v>0.78</c:v>
                </c:pt>
                <c:pt idx="2">
                  <c:v>0.63</c:v>
                </c:pt>
              </c:numCache>
            </c:numRef>
          </c:val>
          <c:extLst>
            <c:ext xmlns:c16="http://schemas.microsoft.com/office/drawing/2014/chart" uri="{C3380CC4-5D6E-409C-BE32-E72D297353CC}">
              <c16:uniqueId val="{00000001-A74F-314B-8DF4-BA07653DE3A8}"/>
            </c:ext>
          </c:extLst>
        </c:ser>
        <c:dLbls>
          <c:showLegendKey val="0"/>
          <c:showVal val="0"/>
          <c:showCatName val="0"/>
          <c:showSerName val="0"/>
          <c:showPercent val="0"/>
          <c:showBubbleSize val="0"/>
        </c:dLbls>
        <c:gapWidth val="150"/>
        <c:shape val="box"/>
        <c:axId val="2094734552"/>
        <c:axId val="2094734553"/>
        <c:axId val="2094734554"/>
      </c:bar3DChart>
      <c:catAx>
        <c:axId val="2094734552"/>
        <c:scaling>
          <c:orientation val="minMax"/>
        </c:scaling>
        <c:delete val="0"/>
        <c:axPos val="b"/>
        <c:numFmt formatCode="General" sourceLinked="0"/>
        <c:majorTickMark val="out"/>
        <c:minorTickMark val="none"/>
        <c:tickLblPos val="low"/>
        <c:spPr>
          <a:ln w="12700" cap="flat">
            <a:noFill/>
            <a:prstDash val="solid"/>
            <a:miter lim="400000"/>
          </a:ln>
        </c:spPr>
        <c:txPr>
          <a:bodyPr rot="0"/>
          <a:lstStyle/>
          <a:p>
            <a:pPr>
              <a:defRPr sz="940" b="0" i="0" u="none" strike="noStrike">
                <a:solidFill>
                  <a:srgbClr val="000000"/>
                </a:solidFill>
                <a:latin typeface="Geneva"/>
              </a:defRPr>
            </a:pPr>
            <a:endParaRPr lang="en-US"/>
          </a:p>
        </c:txPr>
        <c:crossAx val="2094734553"/>
        <c:crosses val="autoZero"/>
        <c:auto val="1"/>
        <c:lblAlgn val="ctr"/>
        <c:lblOffset val="100"/>
        <c:noMultiLvlLbl val="1"/>
      </c:catAx>
      <c:valAx>
        <c:axId val="2094734553"/>
        <c:scaling>
          <c:orientation val="minMax"/>
          <c:max val="1.5"/>
          <c:min val="0.5"/>
        </c:scaling>
        <c:delete val="0"/>
        <c:axPos val="l"/>
        <c:majorGridlines>
          <c:spPr>
            <a:ln w="12700" cap="flat">
              <a:solidFill>
                <a:srgbClr val="000000"/>
              </a:solidFill>
              <a:prstDash val="solid"/>
              <a:miter lim="400000"/>
            </a:ln>
          </c:spPr>
        </c:majorGridlines>
        <c:numFmt formatCode="0.00" sourceLinked="0"/>
        <c:majorTickMark val="out"/>
        <c:minorTickMark val="none"/>
        <c:tickLblPos val="nextTo"/>
        <c:spPr>
          <a:ln w="12700" cap="flat">
            <a:noFill/>
            <a:prstDash val="solid"/>
            <a:miter lim="400000"/>
          </a:ln>
        </c:spPr>
        <c:txPr>
          <a:bodyPr rot="0"/>
          <a:lstStyle/>
          <a:p>
            <a:pPr>
              <a:defRPr sz="940" b="0" i="0" u="none" strike="noStrike">
                <a:solidFill>
                  <a:srgbClr val="000000"/>
                </a:solidFill>
                <a:latin typeface="Geneva"/>
              </a:defRPr>
            </a:pPr>
            <a:endParaRPr lang="en-US"/>
          </a:p>
        </c:txPr>
        <c:crossAx val="2094734552"/>
        <c:crosses val="autoZero"/>
        <c:crossBetween val="between"/>
        <c:majorUnit val="0.25"/>
        <c:minorUnit val="0.125"/>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solidFill>
            <a:srgbClr val="000000"/>
          </a:solidFill>
          <a:prstDash val="solid"/>
          <a:miter lim="400000"/>
        </a:ln>
        <a:effectLst/>
      </c:spPr>
    </c:plotArea>
    <c:legend>
      <c:legendPos val="r"/>
      <c:layout>
        <c:manualLayout>
          <c:xMode val="edge"/>
          <c:yMode val="edge"/>
          <c:x val="0.84077199999999996"/>
          <c:y val="0.45685500000000001"/>
          <c:w val="0.15922800000000001"/>
          <c:h val="9.0032200000000007E-2"/>
        </c:manualLayout>
      </c:layout>
      <c:overlay val="1"/>
      <c:spPr>
        <a:noFill/>
        <a:ln w="12700" cap="flat">
          <a:solidFill>
            <a:srgbClr val="000000"/>
          </a:solidFill>
          <a:prstDash val="solid"/>
          <a:miter lim="400000"/>
        </a:ln>
        <a:effectLst/>
      </c:spPr>
      <c:txPr>
        <a:bodyPr rot="0"/>
        <a:lstStyle/>
        <a:p>
          <a:pPr>
            <a:defRPr sz="940" b="0" i="0" u="none" strike="noStrike">
              <a:solidFill>
                <a:srgbClr val="000000"/>
              </a:solidFill>
              <a:latin typeface="Geneva"/>
            </a:defRPr>
          </a:pPr>
          <a:endParaRPr lang="en-US"/>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view3D>
      <c:rotX val="15"/>
      <c:hPercent val="79"/>
      <c:rotY val="0"/>
      <c:depthPercent val="34"/>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51019899999999996"/>
          <c:h val="0.98750000000000004"/>
        </c:manualLayout>
      </c:layout>
      <c:bar3DChart>
        <c:barDir val="col"/>
        <c:grouping val="clustered"/>
        <c:varyColors val="0"/>
        <c:ser>
          <c:idx val="0"/>
          <c:order val="0"/>
          <c:tx>
            <c:strRef>
              <c:f>Sheet1!$A$2</c:f>
              <c:strCache>
                <c:ptCount val="1"/>
                <c:pt idx="0">
                  <c:v>Aggression</c:v>
                </c:pt>
              </c:strCache>
            </c:strRef>
          </c:tx>
          <c:spPr>
            <a:solidFill>
              <a:srgbClr val="FF2600"/>
            </a:solidFill>
            <a:ln w="12700" cap="flat">
              <a:noFill/>
              <a:prstDash val="solid"/>
              <a:miter lim="400000"/>
            </a:ln>
            <a:effectLst/>
            <a:sp3d prstMaterial="matte"/>
          </c:spPr>
          <c:invertIfNegative val="0"/>
          <c:cat>
            <c:strRef>
              <c:f>Sheet1!$B$1:$E$1</c:f>
              <c:strCache>
                <c:ptCount val="4"/>
                <c:pt idx="0">
                  <c:v>Neither Secure </c:v>
                </c:pt>
                <c:pt idx="1">
                  <c:v>Mother only Secure</c:v>
                </c:pt>
                <c:pt idx="2">
                  <c:v>Father only Secure</c:v>
                </c:pt>
                <c:pt idx="3">
                  <c:v>Both Secure</c:v>
                </c:pt>
              </c:strCache>
            </c:strRef>
          </c:cat>
          <c:val>
            <c:numRef>
              <c:f>Sheet1!$B$2:$E$2</c:f>
              <c:numCache>
                <c:formatCode>General</c:formatCode>
                <c:ptCount val="4"/>
                <c:pt idx="0">
                  <c:v>2.58</c:v>
                </c:pt>
                <c:pt idx="1">
                  <c:v>1.67</c:v>
                </c:pt>
                <c:pt idx="2">
                  <c:v>1.49</c:v>
                </c:pt>
                <c:pt idx="3">
                  <c:v>1.82</c:v>
                </c:pt>
              </c:numCache>
            </c:numRef>
          </c:val>
          <c:extLst>
            <c:ext xmlns:c16="http://schemas.microsoft.com/office/drawing/2014/chart" uri="{C3380CC4-5D6E-409C-BE32-E72D297353CC}">
              <c16:uniqueId val="{00000000-FE3E-5C43-9C0C-0913C76E6FC9}"/>
            </c:ext>
          </c:extLst>
        </c:ser>
        <c:ser>
          <c:idx val="1"/>
          <c:order val="1"/>
          <c:tx>
            <c:strRef>
              <c:f>Sheet1!$A$3</c:f>
              <c:strCache>
                <c:ptCount val="1"/>
                <c:pt idx="0">
                  <c:v>Disorganized</c:v>
                </c:pt>
              </c:strCache>
            </c:strRef>
          </c:tx>
          <c:spPr>
            <a:solidFill>
              <a:srgbClr val="942193"/>
            </a:solidFill>
            <a:ln w="12700" cap="flat">
              <a:noFill/>
              <a:prstDash val="solid"/>
              <a:miter lim="400000"/>
            </a:ln>
            <a:effectLst/>
            <a:sp3d prstMaterial="matte"/>
          </c:spPr>
          <c:invertIfNegative val="0"/>
          <c:cat>
            <c:strRef>
              <c:f>Sheet1!$B$1:$E$1</c:f>
              <c:strCache>
                <c:ptCount val="4"/>
                <c:pt idx="0">
                  <c:v>Neither Secure </c:v>
                </c:pt>
                <c:pt idx="1">
                  <c:v>Mother only Secure</c:v>
                </c:pt>
                <c:pt idx="2">
                  <c:v>Father only Secure</c:v>
                </c:pt>
                <c:pt idx="3">
                  <c:v>Both Secure</c:v>
                </c:pt>
              </c:strCache>
            </c:strRef>
          </c:cat>
          <c:val>
            <c:numRef>
              <c:f>Sheet1!$B$3:$E$3</c:f>
              <c:numCache>
                <c:formatCode>General</c:formatCode>
                <c:ptCount val="4"/>
                <c:pt idx="0">
                  <c:v>1.1399999999999999</c:v>
                </c:pt>
                <c:pt idx="1">
                  <c:v>0.6</c:v>
                </c:pt>
                <c:pt idx="2">
                  <c:v>0.61</c:v>
                </c:pt>
                <c:pt idx="3">
                  <c:v>0.61</c:v>
                </c:pt>
              </c:numCache>
            </c:numRef>
          </c:val>
          <c:extLst>
            <c:ext xmlns:c16="http://schemas.microsoft.com/office/drawing/2014/chart" uri="{C3380CC4-5D6E-409C-BE32-E72D297353CC}">
              <c16:uniqueId val="{00000001-FE3E-5C43-9C0C-0913C76E6FC9}"/>
            </c:ext>
          </c:extLst>
        </c:ser>
        <c:dLbls>
          <c:showLegendKey val="0"/>
          <c:showVal val="0"/>
          <c:showCatName val="0"/>
          <c:showSerName val="0"/>
          <c:showPercent val="0"/>
          <c:showBubbleSize val="0"/>
        </c:dLbls>
        <c:gapWidth val="150"/>
        <c:shape val="box"/>
        <c:axId val="2094734552"/>
        <c:axId val="2094734553"/>
        <c:axId val="2094734554"/>
      </c:bar3DChart>
      <c:catAx>
        <c:axId val="2094734552"/>
        <c:scaling>
          <c:orientation val="minMax"/>
        </c:scaling>
        <c:delete val="0"/>
        <c:axPos val="b"/>
        <c:numFmt formatCode="General" sourceLinked="0"/>
        <c:majorTickMark val="out"/>
        <c:minorTickMark val="none"/>
        <c:tickLblPos val="low"/>
        <c:spPr>
          <a:ln w="12700" cap="flat">
            <a:noFill/>
            <a:prstDash val="solid"/>
            <a:miter lim="400000"/>
          </a:ln>
        </c:spPr>
        <c:txPr>
          <a:bodyPr rot="0"/>
          <a:lstStyle/>
          <a:p>
            <a:pPr>
              <a:defRPr sz="1726" b="1"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max val="2.75"/>
          <c:min val="0.5"/>
        </c:scaling>
        <c:delete val="0"/>
        <c:axPos val="l"/>
        <c:majorGridlines>
          <c:spPr>
            <a:ln w="12700" cap="flat">
              <a:solidFill>
                <a:srgbClr val="000000"/>
              </a:solidFill>
              <a:prstDash val="solid"/>
              <a:miter lim="400000"/>
            </a:ln>
          </c:spPr>
        </c:majorGridlines>
        <c:numFmt formatCode="0.00" sourceLinked="0"/>
        <c:majorTickMark val="out"/>
        <c:minorTickMark val="none"/>
        <c:tickLblPos val="nextTo"/>
        <c:spPr>
          <a:ln w="12700" cap="flat">
            <a:noFill/>
            <a:prstDash val="solid"/>
            <a:miter lim="400000"/>
          </a:ln>
        </c:spPr>
        <c:txPr>
          <a:bodyPr rot="0"/>
          <a:lstStyle/>
          <a:p>
            <a:pPr>
              <a:defRPr sz="1726" b="1" i="0" u="none" strike="noStrike">
                <a:solidFill>
                  <a:srgbClr val="000000"/>
                </a:solidFill>
                <a:latin typeface="Arial"/>
              </a:defRPr>
            </a:pPr>
            <a:endParaRPr lang="en-US"/>
          </a:p>
        </c:txPr>
        <c:crossAx val="2094734552"/>
        <c:crosses val="autoZero"/>
        <c:crossBetween val="between"/>
        <c:majorUnit val="0.25"/>
        <c:minorUnit val="0.125"/>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solidFill>
            <a:srgbClr val="000000"/>
          </a:solidFill>
          <a:prstDash val="solid"/>
          <a:miter lim="400000"/>
        </a:ln>
        <a:effectLst/>
      </c:spPr>
    </c:plotArea>
    <c:legend>
      <c:legendPos val="r"/>
      <c:layout>
        <c:manualLayout>
          <c:xMode val="edge"/>
          <c:yMode val="edge"/>
          <c:x val="0.74899300000000002"/>
          <c:y val="0.432338"/>
          <c:w val="0.25100699999999998"/>
          <c:h val="0.137188"/>
        </c:manualLayout>
      </c:layout>
      <c:overlay val="1"/>
      <c:spPr>
        <a:noFill/>
        <a:ln w="12700" cap="flat">
          <a:solidFill>
            <a:srgbClr val="000000"/>
          </a:solidFill>
          <a:prstDash val="solid"/>
          <a:miter lim="400000"/>
        </a:ln>
        <a:effectLst/>
      </c:spPr>
      <c:txPr>
        <a:bodyPr rot="0"/>
        <a:lstStyle/>
        <a:p>
          <a:pPr>
            <a:defRPr sz="1726" b="1"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27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1143000" y="685800"/>
            <a:ext cx="4572000" cy="3429000"/>
          </a:xfrm>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lvl1pPr defTabSz="622300">
              <a:lnSpc>
                <a:spcPct val="100000"/>
              </a:lnSpc>
              <a:defRPr sz="1600">
                <a:latin typeface="+mn-lt"/>
                <a:ea typeface="+mn-ea"/>
                <a:cs typeface="+mn-cs"/>
                <a:sym typeface="Helvetica"/>
              </a:defRPr>
            </a:lvl1pPr>
          </a:lstStyle>
          <a:p>
            <a:r>
              <a:t>jeremy holmes is related to arousal-only when feelings are held within manageable limits can one begin to think about them.</a:t>
            </a:r>
          </a:p>
        </p:txBody>
      </p:sp>
    </p:spTree>
    <p:extLst>
      <p:ext uri="{BB962C8B-B14F-4D97-AF65-F5344CB8AC3E}">
        <p14:creationId xmlns:p14="http://schemas.microsoft.com/office/powerpoint/2010/main" val="27688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sz="1200">
                <a:uFill>
                  <a:solidFill>
                    <a:srgbClr val="000000"/>
                  </a:solidFill>
                </a:uFill>
                <a:latin typeface="+mn-lt"/>
                <a:ea typeface="+mn-ea"/>
                <a:cs typeface="+mn-cs"/>
                <a:sym typeface="Arial"/>
              </a:defRPr>
            </a:lvl1pPr>
          </a:lstStyle>
          <a:p>
            <a:r>
              <a:t>Maternal AAI by year group interaction.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sz="1200">
                <a:uFill>
                  <a:solidFill>
                    <a:srgbClr val="000000"/>
                  </a:solidFill>
                </a:uFill>
                <a:latin typeface="+mn-lt"/>
                <a:ea typeface="+mn-ea"/>
                <a:cs typeface="+mn-cs"/>
                <a:sym typeface="Arial"/>
              </a:defRPr>
            </a:lvl1pPr>
          </a:lstStyle>
          <a:p>
            <a:r>
              <a:t>The MANOVA result investigating year group by resolved versus unresovled status of adoptive mothers’ AAIs also revealed this somewhat peculiar effect of initially high defensive avoidance scores in the children of resolved mothers, who by year 2 follow-up are the least avoidant.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a:uFill>
                  <a:solidFill>
                    <a:srgbClr val="000000"/>
                  </a:solidFill>
                </a:uFill>
                <a:latin typeface="+mn-lt"/>
                <a:ea typeface="+mn-ea"/>
                <a:cs typeface="+mn-cs"/>
                <a:sym typeface="Arial"/>
              </a:rPr>
              <a:t>Note that THIS IS NOT A YEAR GROUP effect: The influence of both parents’ AAIs is evident early in placement, and becomes consolidated over time. </a:t>
            </a:r>
            <a:r>
              <a:rPr sz="1800" b="1">
                <a:uFill>
                  <a:solidFill>
                    <a:srgbClr val="000000"/>
                  </a:solidFill>
                </a:uFill>
                <a:latin typeface="+mn-lt"/>
                <a:ea typeface="+mn-ea"/>
                <a:cs typeface="+mn-cs"/>
                <a:sym typeface="Arial"/>
              </a:rPr>
              <a:t>When NEITHER adoptive parent was secure, children score significantly </a:t>
            </a:r>
          </a:p>
          <a:p>
            <a:pPr marL="40639" marR="40639" defTabSz="914400">
              <a:spcBef>
                <a:spcPts val="1000"/>
              </a:spcBef>
              <a:buClr>
                <a:srgbClr val="7B1979"/>
              </a:buClr>
              <a:buFont typeface="Arial"/>
            </a:pPr>
            <a:r>
              <a:rPr sz="1800" b="1">
                <a:solidFill>
                  <a:srgbClr val="7B1979"/>
                </a:solidFill>
                <a:uFill>
                  <a:solidFill>
                    <a:srgbClr val="7B1979"/>
                  </a:solidFill>
                </a:uFill>
                <a:latin typeface="+mn-lt"/>
                <a:ea typeface="+mn-ea"/>
                <a:cs typeface="+mn-cs"/>
                <a:sym typeface="Arial"/>
              </a:rPr>
              <a:t>higher on disorganization</a:t>
            </a:r>
            <a:r>
              <a:rPr sz="1800" b="1">
                <a:solidFill>
                  <a:srgbClr val="011279"/>
                </a:solidFill>
                <a:uFill>
                  <a:solidFill>
                    <a:srgbClr val="011279"/>
                  </a:solidFill>
                </a:uFill>
                <a:latin typeface="+mn-lt"/>
                <a:ea typeface="+mn-ea"/>
                <a:cs typeface="+mn-cs"/>
                <a:sym typeface="Arial"/>
              </a:rPr>
              <a:t> </a:t>
            </a:r>
            <a:r>
              <a:rPr sz="1800" b="1">
                <a:solidFill>
                  <a:srgbClr val="FF4C00"/>
                </a:solidFill>
                <a:uFill>
                  <a:solidFill>
                    <a:srgbClr val="FF4C00"/>
                  </a:solidFill>
                </a:uFill>
                <a:latin typeface="+mn-lt"/>
                <a:ea typeface="+mn-ea"/>
                <a:cs typeface="+mn-cs"/>
                <a:sym typeface="Arial"/>
              </a:rPr>
              <a:t>and insecure aggression </a:t>
            </a:r>
            <a:r>
              <a:rPr sz="1800" b="1">
                <a:uFill>
                  <a:solidFill>
                    <a:srgbClr val="000000"/>
                  </a:solidFill>
                </a:uFill>
                <a:latin typeface="+mn-lt"/>
                <a:ea typeface="+mn-ea"/>
                <a:cs typeface="+mn-cs"/>
                <a:sym typeface="Arial"/>
              </a:rPr>
              <a:t>(Bonferroni pairwise tests)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Title Text"/>
          <p:cNvSpPr>
            <a:spLocks noGrp="1"/>
          </p:cNvSpPr>
          <p:nvPr>
            <p:ph type="title"/>
          </p:nvPr>
        </p:nvSpPr>
        <p:spPr>
          <a:prstGeom prst="rect">
            <a:avLst/>
          </a:prstGeom>
        </p:spPr>
        <p:txBody>
          <a:bodyPr/>
          <a:lstStyle/>
          <a:p>
            <a:r>
              <a:t>Title Text</a:t>
            </a:r>
          </a:p>
        </p:txBody>
      </p:sp>
      <p:sp>
        <p:nvSpPr>
          <p:cNvPr id="1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433FF"/>
        </a:solidFill>
        <a:effectLst/>
      </p:bgPr>
    </p:bg>
    <p:spTree>
      <p:nvGrpSpPr>
        <p:cNvPr id="1" name=""/>
        <p:cNvGrpSpPr/>
        <p:nvPr/>
      </p:nvGrpSpPr>
      <p:grpSpPr>
        <a:xfrm>
          <a:off x="0" y="0"/>
          <a:ext cx="0" cy="0"/>
          <a:chOff x="0" y="0"/>
          <a:chExt cx="0" cy="0"/>
        </a:xfrm>
      </p:grpSpPr>
      <p:sp>
        <p:nvSpPr>
          <p:cNvPr id="20" name="Title Text"/>
          <p:cNvSpPr>
            <a:spLocks noGrp="1"/>
          </p:cNvSpPr>
          <p:nvPr>
            <p:ph type="title"/>
          </p:nvPr>
        </p:nvSpPr>
        <p:spPr>
          <a:xfrm>
            <a:off x="457200" y="92074"/>
            <a:ext cx="8229600" cy="1508126"/>
          </a:xfrm>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lvl1pPr>
              <a:defRPr>
                <a:solidFill>
                  <a:srgbClr val="FFFFFF"/>
                </a:solidFill>
                <a:uFill>
                  <a:solidFill>
                    <a:srgbClr val="FFFFFF"/>
                  </a:solidFill>
                </a:uFill>
              </a:defRPr>
            </a:lvl1pPr>
            <a:lvl2pPr>
              <a:defRPr>
                <a:solidFill>
                  <a:srgbClr val="FFFFFF"/>
                </a:solidFill>
                <a:uFill>
                  <a:solidFill>
                    <a:srgbClr val="FFFFFF"/>
                  </a:solidFill>
                </a:uFill>
              </a:defRPr>
            </a:lvl2pPr>
            <a:lvl3pPr>
              <a:defRPr>
                <a:solidFill>
                  <a:srgbClr val="FFFFFF"/>
                </a:solidFill>
                <a:uFill>
                  <a:solidFill>
                    <a:srgbClr val="FFFFFF"/>
                  </a:solidFill>
                </a:uFill>
              </a:defRPr>
            </a:lvl3pPr>
            <a:lvl4pPr>
              <a:defRPr>
                <a:solidFill>
                  <a:srgbClr val="FFFFFF"/>
                </a:solidFill>
                <a:uFill>
                  <a:solidFill>
                    <a:srgbClr val="FFFFFF"/>
                  </a:solidFill>
                </a:uFill>
              </a:defRPr>
            </a:lvl4pPr>
            <a:lvl5pPr>
              <a:defRPr>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xfrm>
            <a:off x="4345334" y="6477000"/>
            <a:ext cx="453332" cy="447229"/>
          </a:xfrm>
          <a:prstGeom prst="rect">
            <a:avLst/>
          </a:prstGeom>
        </p:spPr>
        <p:txBody>
          <a:bodyPr/>
          <a:lstStyle>
            <a:lvl1pPr>
              <a:defRPr sz="2400">
                <a:solidFill>
                  <a:srgbClr val="FFFFFF"/>
                </a:solidFill>
                <a:uFill>
                  <a:solidFill>
                    <a:srgbClr val="FFFFFF"/>
                  </a:solidFill>
                </a:u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29" name="Title Text"/>
          <p:cNvSpPr>
            <a:spLocks noGrp="1"/>
          </p:cNvSpPr>
          <p:nvPr>
            <p:ph type="title"/>
          </p:nvPr>
        </p:nvSpPr>
        <p:spPr>
          <a:xfrm>
            <a:off x="685800" y="381000"/>
            <a:ext cx="7772400" cy="1600200"/>
          </a:xfrm>
          <a:prstGeom prst="rect">
            <a:avLst/>
          </a:prstGeom>
        </p:spPr>
        <p:txBody>
          <a:bodyPr/>
          <a:lstStyle>
            <a:lvl1pPr>
              <a:defRPr>
                <a:latin typeface="+mj-lt"/>
                <a:ea typeface="+mj-ea"/>
                <a:cs typeface="+mj-cs"/>
                <a:sym typeface="Times New Roman"/>
              </a:defRPr>
            </a:lvl1pPr>
          </a:lstStyle>
          <a:p>
            <a:r>
              <a:t>Title Text</a:t>
            </a:r>
          </a:p>
        </p:txBody>
      </p:sp>
      <p:sp>
        <p:nvSpPr>
          <p:cNvPr id="30" name="Body Level One…"/>
          <p:cNvSpPr>
            <a:spLocks noGrp="1"/>
          </p:cNvSpPr>
          <p:nvPr>
            <p:ph type="body" idx="1"/>
          </p:nvPr>
        </p:nvSpPr>
        <p:spPr>
          <a:xfrm>
            <a:off x="685800" y="1981200"/>
            <a:ext cx="7772400" cy="4876800"/>
          </a:xfrm>
          <a:prstGeom prst="rect">
            <a:avLst/>
          </a:prstGeom>
        </p:spPr>
        <p:txBody>
          <a:bodyPr/>
          <a:lstStyle>
            <a:lvl1pPr>
              <a:defRPr>
                <a:latin typeface="+mj-lt"/>
                <a:ea typeface="+mj-ea"/>
                <a:cs typeface="+mj-cs"/>
                <a:sym typeface="Times New Roman"/>
              </a:defRPr>
            </a:lvl1pPr>
            <a:lvl2pPr>
              <a:defRPr>
                <a:latin typeface="+mj-lt"/>
                <a:ea typeface="+mj-ea"/>
                <a:cs typeface="+mj-cs"/>
                <a:sym typeface="Times New Roman"/>
              </a:defRPr>
            </a:lvl2pPr>
            <a:lvl3pPr>
              <a:defRPr>
                <a:latin typeface="+mj-lt"/>
                <a:ea typeface="+mj-ea"/>
                <a:cs typeface="+mj-cs"/>
                <a:sym typeface="Times New Roman"/>
              </a:defRPr>
            </a:lvl3pPr>
            <a:lvl4pPr>
              <a:defRPr>
                <a:latin typeface="+mj-lt"/>
                <a:ea typeface="+mj-ea"/>
                <a:cs typeface="+mj-cs"/>
                <a:sym typeface="Times New Roman"/>
              </a:defRPr>
            </a:lvl4pPr>
            <a:lvl5pPr>
              <a:defRPr>
                <a:latin typeface="+mj-lt"/>
                <a:ea typeface="+mj-ea"/>
                <a:cs typeface="+mj-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xfrm>
            <a:off x="7359650" y="6248400"/>
            <a:ext cx="292100" cy="297247"/>
          </a:xfrm>
          <a:prstGeom prst="rect">
            <a:avLst/>
          </a:prstGeom>
        </p:spPr>
        <p:txBody>
          <a:bodyPr/>
          <a:lstStyle>
            <a:lvl1pPr>
              <a:defRPr>
                <a:latin typeface="+mj-lt"/>
                <a:ea typeface="+mj-ea"/>
                <a:cs typeface="+mj-cs"/>
                <a:sym typeface="Times New Roman"/>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Title Text"/>
          <p:cNvSpPr>
            <a:spLocks noGrp="1"/>
          </p:cNvSpPr>
          <p:nvPr>
            <p:ph type="title"/>
          </p:nvPr>
        </p:nvSpPr>
        <p:spPr>
          <a:xfrm>
            <a:off x="1511300" y="139700"/>
            <a:ext cx="6134100" cy="1778000"/>
          </a:xfrm>
          <a:prstGeom prst="rect">
            <a:avLst/>
          </a:prstGeom>
        </p:spPr>
        <p:txBody>
          <a:bodyPr lIns="63500" tIns="63500" rIns="63500" bIns="63500"/>
          <a:lstStyle>
            <a:lvl1pPr marL="0" marR="0" defTabSz="317500">
              <a:defRPr sz="5000">
                <a:solidFill>
                  <a:srgbClr val="FFFFFF"/>
                </a:solidFill>
                <a:uFillTx/>
                <a:latin typeface="Chalkboard"/>
                <a:ea typeface="Chalkboard"/>
                <a:cs typeface="Chalkboard"/>
                <a:sym typeface="Chalkboard"/>
              </a:defRPr>
            </a:lvl1pPr>
          </a:lstStyle>
          <a:p>
            <a:r>
              <a:t>Title Text</a:t>
            </a:r>
          </a:p>
        </p:txBody>
      </p:sp>
      <p:sp>
        <p:nvSpPr>
          <p:cNvPr id="39" name="Body Level One…"/>
          <p:cNvSpPr>
            <a:spLocks noGrp="1"/>
          </p:cNvSpPr>
          <p:nvPr>
            <p:ph type="body" sz="half" idx="1"/>
          </p:nvPr>
        </p:nvSpPr>
        <p:spPr>
          <a:xfrm>
            <a:off x="1511300" y="2070100"/>
            <a:ext cx="6134100" cy="4038600"/>
          </a:xfrm>
          <a:prstGeom prst="rect">
            <a:avLst/>
          </a:prstGeom>
        </p:spPr>
        <p:txBody>
          <a:bodyPr lIns="63500" tIns="63500" rIns="63500" bIns="63500" anchor="ctr"/>
          <a:lstStyle>
            <a:lvl1pPr marL="1219073" marR="0" indent="-596773" defTabSz="317500">
              <a:spcBef>
                <a:spcPts val="2100"/>
              </a:spcBef>
              <a:buSzPct val="43000"/>
              <a:buBlip>
                <a:blip r:embed="rId3"/>
              </a:buBlip>
              <a:defRPr sz="2400">
                <a:solidFill>
                  <a:srgbClr val="FFFFFF"/>
                </a:solidFill>
                <a:uFillTx/>
                <a:latin typeface="Chalkboard"/>
                <a:ea typeface="Chalkboard"/>
                <a:cs typeface="Chalkboard"/>
                <a:sym typeface="Chalkboard"/>
              </a:defRPr>
            </a:lvl1pPr>
            <a:lvl2pPr marL="1968373" marR="0" indent="-596773" defTabSz="317500">
              <a:spcBef>
                <a:spcPts val="2100"/>
              </a:spcBef>
              <a:buSzPct val="43000"/>
              <a:buBlip>
                <a:blip r:embed="rId3"/>
              </a:buBlip>
              <a:defRPr sz="2400">
                <a:solidFill>
                  <a:srgbClr val="FFFFFF"/>
                </a:solidFill>
                <a:uFillTx/>
                <a:latin typeface="Chalkboard"/>
                <a:ea typeface="Chalkboard"/>
                <a:cs typeface="Chalkboard"/>
                <a:sym typeface="Chalkboard"/>
              </a:defRPr>
            </a:lvl2pPr>
            <a:lvl3pPr marL="2692273" marR="0" indent="-596773" defTabSz="317500">
              <a:spcBef>
                <a:spcPts val="2100"/>
              </a:spcBef>
              <a:buSzPct val="43000"/>
              <a:buBlip>
                <a:blip r:embed="rId3"/>
              </a:buBlip>
              <a:defRPr>
                <a:solidFill>
                  <a:srgbClr val="FFFFFF"/>
                </a:solidFill>
                <a:uFillTx/>
                <a:latin typeface="Chalkboard"/>
                <a:ea typeface="Chalkboard"/>
                <a:cs typeface="Chalkboard"/>
                <a:sym typeface="Chalkboard"/>
              </a:defRPr>
            </a:lvl3pPr>
            <a:lvl4pPr marL="3479673" marR="0" indent="-596773" defTabSz="317500">
              <a:spcBef>
                <a:spcPts val="2100"/>
              </a:spcBef>
              <a:buSzPct val="43000"/>
              <a:buBlip>
                <a:blip r:embed="rId3"/>
              </a:buBlip>
              <a:defRPr sz="2400">
                <a:solidFill>
                  <a:srgbClr val="FFFFFF"/>
                </a:solidFill>
                <a:uFillTx/>
                <a:latin typeface="Chalkboard"/>
                <a:ea typeface="Chalkboard"/>
                <a:cs typeface="Chalkboard"/>
                <a:sym typeface="Chalkboard"/>
              </a:defRPr>
            </a:lvl4pPr>
            <a:lvl5pPr marL="4279773" marR="0" indent="-596773" defTabSz="317500">
              <a:spcBef>
                <a:spcPts val="2100"/>
              </a:spcBef>
              <a:buSzPct val="43000"/>
              <a:buBlip>
                <a:blip r:embed="rId3"/>
              </a:buBlip>
              <a:defRPr sz="2400">
                <a:solidFill>
                  <a:srgbClr val="FFFFFF"/>
                </a:solidFill>
                <a:uFillTx/>
                <a:latin typeface="Chalkboard"/>
                <a:ea typeface="Chalkboard"/>
                <a:cs typeface="Chalkboard"/>
                <a:sym typeface="Chalkboard"/>
              </a:defRPr>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xfrm>
            <a:off x="4428988" y="6464300"/>
            <a:ext cx="283008" cy="315480"/>
          </a:xfrm>
          <a:prstGeom prst="rect">
            <a:avLst/>
          </a:prstGeom>
        </p:spPr>
        <p:txBody>
          <a:bodyPr lIns="63500" tIns="63500" rIns="63500" bIns="63500"/>
          <a:lstStyle>
            <a:lvl1pPr defTabSz="317500">
              <a:defRPr sz="1200">
                <a:solidFill>
                  <a:srgbClr val="FFFFFF"/>
                </a:solidFill>
                <a:uFillTx/>
                <a:latin typeface="Chalkboard"/>
                <a:ea typeface="Chalkboard"/>
                <a:cs typeface="Chalkboard"/>
                <a:sym typeface="Chalkboard"/>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Title Text"/>
          <p:cNvSpPr>
            <a:spLocks noGrp="1"/>
          </p:cNvSpPr>
          <p:nvPr>
            <p:ph type="title"/>
          </p:nvPr>
        </p:nvSpPr>
        <p:spPr>
          <a:xfrm>
            <a:off x="1511300" y="139700"/>
            <a:ext cx="6134100" cy="1778000"/>
          </a:xfrm>
          <a:prstGeom prst="rect">
            <a:avLst/>
          </a:prstGeom>
        </p:spPr>
        <p:txBody>
          <a:bodyPr lIns="63500" tIns="63500" rIns="63500" bIns="63500"/>
          <a:lstStyle>
            <a:lvl1pPr marL="0" marR="0" defTabSz="317500">
              <a:defRPr sz="5000">
                <a:solidFill>
                  <a:srgbClr val="FFFFFF"/>
                </a:solidFill>
                <a:uFillTx/>
                <a:latin typeface="Chalkboard"/>
                <a:ea typeface="Chalkboard"/>
                <a:cs typeface="Chalkboard"/>
                <a:sym typeface="Chalkboard"/>
              </a:defRPr>
            </a:lvl1pPr>
          </a:lstStyle>
          <a:p>
            <a:r>
              <a:t>Title Text</a:t>
            </a:r>
          </a:p>
        </p:txBody>
      </p:sp>
      <p:sp>
        <p:nvSpPr>
          <p:cNvPr id="48" name="Body Level One…"/>
          <p:cNvSpPr>
            <a:spLocks noGrp="1"/>
          </p:cNvSpPr>
          <p:nvPr>
            <p:ph type="body" sz="half" idx="1"/>
          </p:nvPr>
        </p:nvSpPr>
        <p:spPr>
          <a:xfrm>
            <a:off x="1511300" y="2070100"/>
            <a:ext cx="6134100" cy="4038600"/>
          </a:xfrm>
          <a:prstGeom prst="rect">
            <a:avLst/>
          </a:prstGeom>
        </p:spPr>
        <p:txBody>
          <a:bodyPr lIns="63500" tIns="63500" rIns="63500" bIns="63500" anchor="ctr"/>
          <a:lstStyle>
            <a:lvl1pPr marL="1219073" marR="0" indent="-596773" defTabSz="317500">
              <a:spcBef>
                <a:spcPts val="2100"/>
              </a:spcBef>
              <a:buSzPct val="43000"/>
              <a:buBlip>
                <a:blip r:embed="rId3"/>
              </a:buBlip>
              <a:defRPr sz="2400">
                <a:solidFill>
                  <a:srgbClr val="FFFFFF"/>
                </a:solidFill>
                <a:uFillTx/>
                <a:latin typeface="Chalkboard"/>
                <a:ea typeface="Chalkboard"/>
                <a:cs typeface="Chalkboard"/>
                <a:sym typeface="Chalkboard"/>
              </a:defRPr>
            </a:lvl1pPr>
            <a:lvl2pPr marL="1968373" marR="0" indent="-596773" defTabSz="317500">
              <a:spcBef>
                <a:spcPts val="2100"/>
              </a:spcBef>
              <a:buSzPct val="43000"/>
              <a:buBlip>
                <a:blip r:embed="rId3"/>
              </a:buBlip>
              <a:defRPr sz="2400">
                <a:solidFill>
                  <a:srgbClr val="FFFFFF"/>
                </a:solidFill>
                <a:uFillTx/>
                <a:latin typeface="Chalkboard"/>
                <a:ea typeface="Chalkboard"/>
                <a:cs typeface="Chalkboard"/>
                <a:sym typeface="Chalkboard"/>
              </a:defRPr>
            </a:lvl2pPr>
            <a:lvl3pPr marL="2692273" marR="0" indent="-596773" defTabSz="317500">
              <a:spcBef>
                <a:spcPts val="2100"/>
              </a:spcBef>
              <a:buSzPct val="43000"/>
              <a:buBlip>
                <a:blip r:embed="rId3"/>
              </a:buBlip>
              <a:defRPr>
                <a:solidFill>
                  <a:srgbClr val="FFFFFF"/>
                </a:solidFill>
                <a:uFillTx/>
                <a:latin typeface="Chalkboard"/>
                <a:ea typeface="Chalkboard"/>
                <a:cs typeface="Chalkboard"/>
                <a:sym typeface="Chalkboard"/>
              </a:defRPr>
            </a:lvl3pPr>
            <a:lvl4pPr marL="3479673" marR="0" indent="-596773" defTabSz="317500">
              <a:spcBef>
                <a:spcPts val="2100"/>
              </a:spcBef>
              <a:buSzPct val="43000"/>
              <a:buBlip>
                <a:blip r:embed="rId3"/>
              </a:buBlip>
              <a:defRPr sz="2400">
                <a:solidFill>
                  <a:srgbClr val="FFFFFF"/>
                </a:solidFill>
                <a:uFillTx/>
                <a:latin typeface="Chalkboard"/>
                <a:ea typeface="Chalkboard"/>
                <a:cs typeface="Chalkboard"/>
                <a:sym typeface="Chalkboard"/>
              </a:defRPr>
            </a:lvl4pPr>
            <a:lvl5pPr marL="4279773" marR="0" indent="-596773" defTabSz="317500">
              <a:spcBef>
                <a:spcPts val="2100"/>
              </a:spcBef>
              <a:buSzPct val="43000"/>
              <a:buBlip>
                <a:blip r:embed="rId3"/>
              </a:buBlip>
              <a:defRPr sz="2400">
                <a:solidFill>
                  <a:srgbClr val="FFFFFF"/>
                </a:solidFill>
                <a:uFillTx/>
                <a:latin typeface="Chalkboard"/>
                <a:ea typeface="Chalkboard"/>
                <a:cs typeface="Chalkboard"/>
                <a:sym typeface="Chalkboard"/>
              </a:defRPr>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a:spLocks noGrp="1"/>
          </p:cNvSpPr>
          <p:nvPr>
            <p:ph type="sldNum" sz="quarter" idx="2"/>
          </p:nvPr>
        </p:nvSpPr>
        <p:spPr>
          <a:xfrm>
            <a:off x="4428988" y="6464300"/>
            <a:ext cx="283008" cy="315480"/>
          </a:xfrm>
          <a:prstGeom prst="rect">
            <a:avLst/>
          </a:prstGeom>
        </p:spPr>
        <p:txBody>
          <a:bodyPr lIns="63500" tIns="63500" rIns="63500" bIns="63500"/>
          <a:lstStyle>
            <a:lvl1pPr defTabSz="317500">
              <a:defRPr sz="1200">
                <a:solidFill>
                  <a:srgbClr val="FFFFFF"/>
                </a:solidFill>
                <a:uFillTx/>
                <a:latin typeface="Chalkboard"/>
                <a:ea typeface="Chalkboard"/>
                <a:cs typeface="Chalkboard"/>
                <a:sym typeface="Chalkboard"/>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DDF1-6EA6-EA4E-9ACF-9DE2FB538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070D6-B6F2-F646-98F6-00256C0A70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8B7A7-C28B-EB41-A660-92B976CCD2BD}"/>
              </a:ext>
            </a:extLst>
          </p:cNvPr>
          <p:cNvSpPr>
            <a:spLocks noGrp="1"/>
          </p:cNvSpPr>
          <p:nvPr>
            <p:ph type="dt" sz="half" idx="10"/>
          </p:nvPr>
        </p:nvSpPr>
        <p:spPr/>
        <p:txBody>
          <a:bodyPr/>
          <a:lstStyle/>
          <a:p>
            <a:fld id="{89FB799F-6034-884C-9E95-621D1E5133E2}" type="datetimeFigureOut">
              <a:rPr lang="en-US" smtClean="0"/>
              <a:t>4/16/20</a:t>
            </a:fld>
            <a:endParaRPr lang="en-US"/>
          </a:p>
        </p:txBody>
      </p:sp>
      <p:sp>
        <p:nvSpPr>
          <p:cNvPr id="5" name="Footer Placeholder 4">
            <a:extLst>
              <a:ext uri="{FF2B5EF4-FFF2-40B4-BE49-F238E27FC236}">
                <a16:creationId xmlns:a16="http://schemas.microsoft.com/office/drawing/2014/main" id="{54DE5C98-259D-C640-B772-222CA0279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29BF3-1758-5944-AE61-64187ABED751}"/>
              </a:ext>
            </a:extLst>
          </p:cNvPr>
          <p:cNvSpPr>
            <a:spLocks noGrp="1"/>
          </p:cNvSpPr>
          <p:nvPr>
            <p:ph type="sldNum" sz="quarter" idx="12"/>
          </p:nvPr>
        </p:nvSpPr>
        <p:spPr>
          <a:xfrm>
            <a:off x="7459700" y="6245225"/>
            <a:ext cx="320601" cy="318036"/>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77304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3" name="Body Level One…"/>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7463966" y="6245225"/>
            <a:ext cx="312068" cy="298984"/>
          </a:xfrm>
          <a:prstGeom prst="rect">
            <a:avLst/>
          </a:prstGeom>
          <a:ln w="12700">
            <a:miter lim="400000"/>
          </a:ln>
        </p:spPr>
        <p:txBody>
          <a:bodyPr wrap="none" lIns="50800" tIns="50800" rIns="50800" bIns="50800">
            <a:spAutoFit/>
          </a:bodyPr>
          <a:lstStyle>
            <a:lvl1pPr algn="ctr">
              <a:defRPr sz="1400">
                <a:uFill>
                  <a:solidFill>
                    <a:srgbClr val="000000"/>
                  </a:solidFill>
                </a:uFill>
                <a:latin typeface="+mn-lt"/>
                <a:ea typeface="+mn-ea"/>
                <a:cs typeface="+mn-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40639" marR="40639"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1pPr>
      <a:lvl2pPr marL="40639" marR="40639" indent="228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2pPr>
      <a:lvl3pPr marL="40639" marR="40639"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3pPr>
      <a:lvl4pPr marL="40639" marR="40639" indent="685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4pPr>
      <a:lvl5pPr marL="40639" marR="40639"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5pPr>
      <a:lvl6pPr marL="40639" marR="40639" indent="11430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6pPr>
      <a:lvl7pPr marL="40639" marR="40639"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7pPr>
      <a:lvl8pPr marL="40639" marR="40639" indent="1600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8pPr>
      <a:lvl9pPr marL="40639" marR="40639"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824411" marR="40639"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59839" marR="40639"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780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ttachment representations and Adoption Outcome: Can we predict placement success?"/>
          <p:cNvSpPr>
            <a:spLocks noGrp="1"/>
          </p:cNvSpPr>
          <p:nvPr>
            <p:ph type="title"/>
          </p:nvPr>
        </p:nvSpPr>
        <p:spPr>
          <a:xfrm>
            <a:off x="115887" y="-1192213"/>
            <a:ext cx="8062913" cy="4032251"/>
          </a:xfrm>
          <a:prstGeom prst="rect">
            <a:avLst/>
          </a:prstGeom>
        </p:spPr>
        <p:txBody>
          <a:bodyPr/>
          <a:lstStyle>
            <a:lvl1pPr marL="0" marR="457200" algn="l" defTabSz="457200">
              <a:defRPr sz="3600" b="1">
                <a:uFillTx/>
                <a:latin typeface="Helvetica Neue"/>
                <a:ea typeface="Helvetica Neue"/>
                <a:cs typeface="Helvetica Neue"/>
                <a:sym typeface="Helvetica Neue"/>
              </a:defRPr>
            </a:lvl1pPr>
          </a:lstStyle>
          <a:p>
            <a:r>
              <a:rPr dirty="0"/>
              <a:t>Attachment</a:t>
            </a:r>
            <a:r>
              <a:rPr lang="en-US" dirty="0"/>
              <a:t> Theory and Research:</a:t>
            </a:r>
            <a:br>
              <a:rPr lang="en-US" dirty="0"/>
            </a:br>
            <a:r>
              <a:rPr lang="en-US" dirty="0"/>
              <a:t>Clinical Implications</a:t>
            </a:r>
            <a:endParaRPr dirty="0"/>
          </a:p>
        </p:txBody>
      </p:sp>
      <p:sp>
        <p:nvSpPr>
          <p:cNvPr id="59" name="Miriam Steele, Howard Steele et al…"/>
          <p:cNvSpPr>
            <a:spLocks noGrp="1"/>
          </p:cNvSpPr>
          <p:nvPr>
            <p:ph type="body" idx="1"/>
          </p:nvPr>
        </p:nvSpPr>
        <p:spPr>
          <a:xfrm>
            <a:off x="1116012" y="4365625"/>
            <a:ext cx="7264401" cy="2782888"/>
          </a:xfrm>
          <a:prstGeom prst="rect">
            <a:avLst/>
          </a:prstGeom>
        </p:spPr>
        <p:txBody>
          <a:bodyPr/>
          <a:lstStyle/>
          <a:p>
            <a:pPr marL="40639" indent="0" algn="ctr">
              <a:buClr>
                <a:srgbClr val="000000"/>
              </a:buClr>
              <a:buSzTx/>
              <a:buFont typeface="Arial"/>
              <a:buNone/>
            </a:pPr>
            <a:r>
              <a:t>Miriam Steele</a:t>
            </a:r>
            <a:endParaRPr dirty="0"/>
          </a:p>
          <a:p>
            <a:pPr marL="40639" indent="0" algn="ctr">
              <a:buClr>
                <a:srgbClr val="000000"/>
              </a:buClr>
              <a:buSzTx/>
              <a:buFont typeface="Arial"/>
              <a:buNone/>
            </a:pPr>
            <a:r>
              <a:rPr dirty="0"/>
              <a:t>Department of Psychology</a:t>
            </a:r>
          </a:p>
          <a:p>
            <a:pPr marL="40639" indent="0" algn="ctr">
              <a:buClr>
                <a:srgbClr val="000000"/>
              </a:buClr>
              <a:buSzTx/>
              <a:buFont typeface="Arial"/>
              <a:buNone/>
            </a:pPr>
            <a:r>
              <a:rPr dirty="0"/>
              <a:t>New School for Social Research</a:t>
            </a:r>
          </a:p>
          <a:p>
            <a:pPr marL="40639" indent="0" algn="ctr">
              <a:buClr>
                <a:srgbClr val="000000"/>
              </a:buClr>
              <a:buSzTx/>
              <a:buFont typeface="Arial"/>
              <a:buNone/>
            </a:pPr>
            <a:r>
              <a:rPr dirty="0"/>
              <a:t>New York</a:t>
            </a:r>
          </a:p>
        </p:txBody>
      </p:sp>
      <p:pic>
        <p:nvPicPr>
          <p:cNvPr id="60" name="IN00597_.pdf" descr="IN00597_.pdf"/>
          <p:cNvPicPr>
            <a:picLocks/>
          </p:cNvPicPr>
          <p:nvPr/>
        </p:nvPicPr>
        <p:blipFill>
          <a:blip r:embed="rId2">
            <a:extLst/>
          </a:blip>
          <a:stretch>
            <a:fillRect/>
          </a:stretch>
        </p:blipFill>
        <p:spPr>
          <a:xfrm>
            <a:off x="2209800" y="1600200"/>
            <a:ext cx="4583113" cy="28590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2" fill="hold" grpId="1" nodeType="clickEffect">
                                  <p:stCondLst>
                                    <p:cond delay="0"/>
                                  </p:stCondLst>
                                  <p:iterate>
                                    <p:tmAbs val="0"/>
                                  </p:iterate>
                                  <p:childTnLst>
                                    <p:set>
                                      <p:cBhvr>
                                        <p:cTn id="6" fill="hold"/>
                                        <p:tgtEl>
                                          <p:spTgt spid="59">
                                            <p:bg/>
                                          </p:spTgt>
                                        </p:tgtEl>
                                        <p:attrNameLst>
                                          <p:attrName>style.visibility</p:attrName>
                                        </p:attrNameLst>
                                      </p:cBhvr>
                                      <p:to>
                                        <p:strVal val="visible"/>
                                      </p:to>
                                    </p:set>
                                    <p:anim calcmode="lin" valueType="num">
                                      <p:cBhvr>
                                        <p:cTn id="7" dur="500" fill="hold"/>
                                        <p:tgtEl>
                                          <p:spTgt spid="59">
                                            <p:bg/>
                                          </p:spTgt>
                                        </p:tgtEl>
                                        <p:attrNameLst>
                                          <p:attrName>ppt_x</p:attrName>
                                        </p:attrNameLst>
                                      </p:cBhvr>
                                      <p:tavLst>
                                        <p:tav tm="0">
                                          <p:val>
                                            <p:strVal val="0-#ppt_w/2"/>
                                          </p:val>
                                        </p:tav>
                                        <p:tav tm="100000">
                                          <p:val>
                                            <p:strVal val="#ppt_x"/>
                                          </p:val>
                                        </p:tav>
                                      </p:tavLst>
                                    </p:anim>
                                    <p:anim calcmode="lin" valueType="num">
                                      <p:cBhvr>
                                        <p:cTn id="8" dur="500" fill="hold"/>
                                        <p:tgtEl>
                                          <p:spTgt spid="59">
                                            <p:bg/>
                                          </p:spTgt>
                                        </p:tgtEl>
                                        <p:attrNameLst>
                                          <p:attrName>ppt_y</p:attrName>
                                        </p:attrNameLst>
                                      </p:cBhvr>
                                      <p:tavLst>
                                        <p:tav tm="0">
                                          <p:val>
                                            <p:strVal val="1+#ppt_h/2"/>
                                          </p:val>
                                        </p:tav>
                                        <p:tav tm="100000">
                                          <p:val>
                                            <p:strVal val="#ppt_y"/>
                                          </p:val>
                                        </p:tav>
                                      </p:tavLst>
                                    </p:anim>
                                  </p:childTnLst>
                                </p:cTn>
                              </p:par>
                              <p:par>
                                <p:cTn id="9" presetID="2" presetClass="entr" presetSubtype="12" fill="hold" grpId="1" nodeType="withEffect">
                                  <p:stCondLst>
                                    <p:cond delay="0"/>
                                  </p:stCondLst>
                                  <p:iterate>
                                    <p:tmAbs val="0"/>
                                  </p:iterate>
                                  <p:childTnLst>
                                    <p:set>
                                      <p:cBhvr>
                                        <p:cTn id="10" fill="hold"/>
                                        <p:tgtEl>
                                          <p:spTgt spid="59">
                                            <p:txEl>
                                              <p:pRg st="0" end="0"/>
                                            </p:txEl>
                                          </p:spTgt>
                                        </p:tgtEl>
                                        <p:attrNameLst>
                                          <p:attrName>style.visibility</p:attrName>
                                        </p:attrNameLst>
                                      </p:cBhvr>
                                      <p:to>
                                        <p:strVal val="visible"/>
                                      </p:to>
                                    </p:set>
                                    <p:anim calcmode="lin" valueType="num">
                                      <p:cBhvr>
                                        <p:cTn id="11"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1" nodeType="clickEffect">
                                  <p:stCondLst>
                                    <p:cond delay="0"/>
                                  </p:stCondLst>
                                  <p:iterate>
                                    <p:tmAbs val="0"/>
                                  </p:iterate>
                                  <p:childTnLst>
                                    <p:set>
                                      <p:cBhvr>
                                        <p:cTn id="16" fill="hold"/>
                                        <p:tgtEl>
                                          <p:spTgt spid="59">
                                            <p:txEl>
                                              <p:pRg st="1" end="1"/>
                                            </p:txEl>
                                          </p:spTgt>
                                        </p:tgtEl>
                                        <p:attrNameLst>
                                          <p:attrName>style.visibility</p:attrName>
                                        </p:attrNameLst>
                                      </p:cBhvr>
                                      <p:to>
                                        <p:strVal val="visible"/>
                                      </p:to>
                                    </p:set>
                                    <p:anim calcmode="lin" valueType="num">
                                      <p:cBhvr>
                                        <p:cTn id="17" dur="500" fill="hold"/>
                                        <p:tgtEl>
                                          <p:spTgt spid="59">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1" nodeType="clickEffect">
                                  <p:stCondLst>
                                    <p:cond delay="0"/>
                                  </p:stCondLst>
                                  <p:iterate>
                                    <p:tmAbs val="0"/>
                                  </p:iterate>
                                  <p:childTnLst>
                                    <p:set>
                                      <p:cBhvr>
                                        <p:cTn id="22" fill="hold"/>
                                        <p:tgtEl>
                                          <p:spTgt spid="59">
                                            <p:txEl>
                                              <p:pRg st="2" end="2"/>
                                            </p:txEl>
                                          </p:spTgt>
                                        </p:tgtEl>
                                        <p:attrNameLst>
                                          <p:attrName>style.visibility</p:attrName>
                                        </p:attrNameLst>
                                      </p:cBhvr>
                                      <p:to>
                                        <p:strVal val="visible"/>
                                      </p:to>
                                    </p:set>
                                    <p:anim calcmode="lin" valueType="num">
                                      <p:cBhvr>
                                        <p:cTn id="23" dur="500" fill="hold"/>
                                        <p:tgtEl>
                                          <p:spTgt spid="59">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1" nodeType="clickEffect">
                                  <p:stCondLst>
                                    <p:cond delay="0"/>
                                  </p:stCondLst>
                                  <p:iterate>
                                    <p:tmAbs val="0"/>
                                  </p:iterate>
                                  <p:childTnLst>
                                    <p:set>
                                      <p:cBhvr>
                                        <p:cTn id="28" fill="hold"/>
                                        <p:tgtEl>
                                          <p:spTgt spid="59">
                                            <p:txEl>
                                              <p:pRg st="3" end="3"/>
                                            </p:txEl>
                                          </p:spTgt>
                                        </p:tgtEl>
                                        <p:attrNameLst>
                                          <p:attrName>style.visibility</p:attrName>
                                        </p:attrNameLst>
                                      </p:cBhvr>
                                      <p:to>
                                        <p:strVal val="visible"/>
                                      </p:to>
                                    </p:set>
                                    <p:anim calcmode="lin" valueType="num">
                                      <p:cBhvr>
                                        <p:cTn id="29" dur="500" fill="hold"/>
                                        <p:tgtEl>
                                          <p:spTgt spid="59">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build="p"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Frequency of secure and insecure infant-mother classifications grouped by mothers’ past experiences of deprivation and present reflective-functioning (Fonagy, Steele, Steele, Higgitt &amp; Target, 1994, Emmanuel Miller Lecture, Journal of Child Psychology &amp; Psychiatry)."/>
          <p:cNvSpPr txBox="1">
            <a:spLocks noGrp="1"/>
          </p:cNvSpPr>
          <p:nvPr>
            <p:ph type="title"/>
          </p:nvPr>
        </p:nvSpPr>
        <p:spPr>
          <a:xfrm>
            <a:off x="304800" y="571500"/>
            <a:ext cx="8153400" cy="2607129"/>
          </a:xfrm>
          <a:prstGeom prst="rect">
            <a:avLst/>
          </a:prstGeom>
        </p:spPr>
        <p:txBody>
          <a:bodyPr lIns="27214" tIns="27214" rIns="27214" bIns="27214" anchor="ctr"/>
          <a:lstStyle/>
          <a:p>
            <a:pPr marL="40930" marR="0"/>
            <a:r>
              <a:rPr sz="2572" dirty="0">
                <a:solidFill>
                  <a:schemeClr val="tx1"/>
                </a:solidFill>
                <a:latin typeface="Avenir Roman" panose="02000503020000020003" pitchFamily="2" charset="0"/>
              </a:rPr>
              <a:t>Frequency of secure and insecure infant-mother classifications grouped by mothers’ past experiences of deprivation and present reflective-functioning </a:t>
            </a:r>
            <a:r>
              <a:rPr sz="2057" dirty="0">
                <a:solidFill>
                  <a:schemeClr val="tx1"/>
                </a:solidFill>
                <a:latin typeface="Avenir Roman" panose="02000503020000020003" pitchFamily="2" charset="0"/>
              </a:rPr>
              <a:t>(</a:t>
            </a:r>
            <a:r>
              <a:rPr sz="2057" dirty="0" err="1">
                <a:solidFill>
                  <a:schemeClr val="tx1"/>
                </a:solidFill>
                <a:latin typeface="Avenir Roman" panose="02000503020000020003" pitchFamily="2" charset="0"/>
                <a:ea typeface="Arial Narrow"/>
                <a:cs typeface="Arial Narrow"/>
                <a:sym typeface="Arial Narrow"/>
              </a:rPr>
              <a:t>Fonagy</a:t>
            </a:r>
            <a:r>
              <a:rPr sz="2057" dirty="0">
                <a:solidFill>
                  <a:schemeClr val="tx1"/>
                </a:solidFill>
                <a:latin typeface="Avenir Roman" panose="02000503020000020003" pitchFamily="2" charset="0"/>
                <a:ea typeface="Arial Narrow"/>
                <a:cs typeface="Arial Narrow"/>
                <a:sym typeface="Arial Narrow"/>
              </a:rPr>
              <a:t>, Steele, Steele, </a:t>
            </a:r>
            <a:r>
              <a:rPr sz="2057" dirty="0" err="1">
                <a:solidFill>
                  <a:schemeClr val="tx1"/>
                </a:solidFill>
                <a:latin typeface="Avenir Roman" panose="02000503020000020003" pitchFamily="2" charset="0"/>
                <a:ea typeface="Arial Narrow"/>
                <a:cs typeface="Arial Narrow"/>
                <a:sym typeface="Arial Narrow"/>
              </a:rPr>
              <a:t>Higgitt</a:t>
            </a:r>
            <a:r>
              <a:rPr sz="2057" dirty="0">
                <a:solidFill>
                  <a:schemeClr val="tx1"/>
                </a:solidFill>
                <a:latin typeface="Avenir Roman" panose="02000503020000020003" pitchFamily="2" charset="0"/>
                <a:ea typeface="Arial Narrow"/>
                <a:cs typeface="Arial Narrow"/>
                <a:sym typeface="Arial Narrow"/>
              </a:rPr>
              <a:t> &amp; Target, 1994, Emmanuel Miller Lecture, </a:t>
            </a:r>
            <a:r>
              <a:rPr sz="2057" i="1" dirty="0">
                <a:solidFill>
                  <a:schemeClr val="tx1"/>
                </a:solidFill>
                <a:latin typeface="Avenir Roman" panose="02000503020000020003" pitchFamily="2" charset="0"/>
                <a:ea typeface="Arial Narrow"/>
                <a:cs typeface="Arial Narrow"/>
                <a:sym typeface="Arial Narrow"/>
              </a:rPr>
              <a:t>Journal of Child Psychology &amp; Psychiatry</a:t>
            </a:r>
            <a:r>
              <a:rPr sz="2057" dirty="0">
                <a:solidFill>
                  <a:schemeClr val="tx1"/>
                </a:solidFill>
                <a:latin typeface="Avenir Roman" panose="02000503020000020003" pitchFamily="2" charset="0"/>
              </a:rPr>
              <a:t>).</a:t>
            </a:r>
            <a:r>
              <a:rPr sz="2572" dirty="0">
                <a:solidFill>
                  <a:schemeClr val="tx1"/>
                </a:solidFill>
                <a:latin typeface="Avenir Roman" panose="02000503020000020003" pitchFamily="2" charset="0"/>
              </a:rPr>
              <a:t> </a:t>
            </a:r>
          </a:p>
        </p:txBody>
      </p:sp>
      <p:pic>
        <p:nvPicPr>
          <p:cNvPr id="400" name="image.png" descr="image.png"/>
          <p:cNvPicPr>
            <a:picLocks/>
          </p:cNvPicPr>
          <p:nvPr/>
        </p:nvPicPr>
        <p:blipFill>
          <a:blip r:embed="rId2">
            <a:extLst/>
          </a:blip>
          <a:stretch>
            <a:fillRect/>
          </a:stretch>
        </p:blipFill>
        <p:spPr>
          <a:xfrm>
            <a:off x="762000" y="3303814"/>
            <a:ext cx="7618140" cy="2983074"/>
          </a:xfrm>
          <a:prstGeom prst="rect">
            <a:avLst/>
          </a:prstGeom>
          <a:ln w="12700">
            <a:miter lim="400000"/>
          </a:ln>
        </p:spPr>
      </p:pic>
      <p:pic>
        <p:nvPicPr>
          <p:cNvPr id="401" name="image.png" descr="image.png"/>
          <p:cNvPicPr>
            <a:picLocks/>
          </p:cNvPicPr>
          <p:nvPr/>
        </p:nvPicPr>
        <p:blipFill>
          <a:blip r:embed="rId3">
            <a:extLst/>
          </a:blip>
          <a:stretch>
            <a:fillRect/>
          </a:stretch>
        </p:blipFill>
        <p:spPr>
          <a:xfrm>
            <a:off x="805543" y="3233057"/>
            <a:ext cx="7520472" cy="3046326"/>
          </a:xfrm>
          <a:prstGeom prst="rect">
            <a:avLst/>
          </a:prstGeom>
          <a:ln w="12700">
            <a:miter lim="400000"/>
          </a:ln>
        </p:spPr>
      </p:pic>
    </p:spTree>
    <p:extLst>
      <p:ext uri="{BB962C8B-B14F-4D97-AF65-F5344CB8AC3E}">
        <p14:creationId xmlns:p14="http://schemas.microsoft.com/office/powerpoint/2010/main" val="35571945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Attachment Representations and Adoption Study…"/>
          <p:cNvSpPr>
            <a:spLocks noGrp="1"/>
          </p:cNvSpPr>
          <p:nvPr>
            <p:ph type="body" idx="1"/>
          </p:nvPr>
        </p:nvSpPr>
        <p:spPr>
          <a:xfrm>
            <a:off x="990600" y="2133600"/>
            <a:ext cx="7620000" cy="4724400"/>
          </a:xfrm>
          <a:prstGeom prst="rect">
            <a:avLst/>
          </a:prstGeom>
        </p:spPr>
        <p:txBody>
          <a:bodyPr/>
          <a:lstStyle/>
          <a:p>
            <a:pPr marL="40639" indent="0" algn="ctr">
              <a:buClr>
                <a:srgbClr val="000000"/>
              </a:buClr>
              <a:buSzTx/>
              <a:buFont typeface="Arial"/>
              <a:buNone/>
              <a:defRPr sz="4000"/>
            </a:pPr>
            <a:r>
              <a:t>Attachment Representations and Adoption Study</a:t>
            </a:r>
          </a:p>
          <a:p>
            <a:pPr marL="40639" indent="0" algn="ctr">
              <a:buClr>
                <a:srgbClr val="000000"/>
              </a:buClr>
              <a:buSzTx/>
              <a:buFont typeface="Arial"/>
              <a:buNone/>
              <a:defRPr sz="2400"/>
            </a:pPr>
            <a:endParaRPr/>
          </a:p>
          <a:p>
            <a:pPr marL="40639" indent="0" algn="ctr">
              <a:buClr>
                <a:srgbClr val="000000"/>
              </a:buClr>
              <a:buSzTx/>
              <a:buFont typeface="Arial"/>
              <a:buNone/>
              <a:defRPr sz="2400"/>
            </a:pPr>
            <a:endParaRPr/>
          </a:p>
          <a:p>
            <a:pPr marL="40639" indent="0" algn="ctr">
              <a:buClr>
                <a:srgbClr val="011279"/>
              </a:buClr>
              <a:buSzTx/>
              <a:buFont typeface="Arial"/>
              <a:buNone/>
            </a:pPr>
            <a:r>
              <a:rPr sz="2700" b="1">
                <a:solidFill>
                  <a:srgbClr val="011279"/>
                </a:solidFill>
                <a:uFill>
                  <a:solidFill>
                    <a:srgbClr val="011279"/>
                  </a:solidFill>
                </a:uFill>
              </a:rPr>
              <a:t>Miriam Steele</a:t>
            </a:r>
            <a:r>
              <a:rPr sz="2700" b="1">
                <a:solidFill>
                  <a:srgbClr val="4349AA"/>
                </a:solidFill>
                <a:uFill>
                  <a:solidFill>
                    <a:srgbClr val="4349AA"/>
                  </a:solidFill>
                </a:uFill>
              </a:rPr>
              <a:t> </a:t>
            </a:r>
            <a:r>
              <a:rPr sz="2700" b="1">
                <a:solidFill>
                  <a:srgbClr val="FF2600"/>
                </a:solidFill>
                <a:uFill>
                  <a:solidFill>
                    <a:srgbClr val="FF2600"/>
                  </a:solidFill>
                </a:uFill>
              </a:rPr>
              <a:t>Jeanne Kaniuk</a:t>
            </a:r>
            <a:r>
              <a:rPr sz="2700" b="1">
                <a:solidFill>
                  <a:srgbClr val="4349AA"/>
                </a:solidFill>
                <a:uFill>
                  <a:solidFill>
                    <a:srgbClr val="4349AA"/>
                  </a:solidFill>
                </a:uFill>
              </a:rPr>
              <a:t> Jill Hodges</a:t>
            </a:r>
          </a:p>
        </p:txBody>
      </p:sp>
      <p:pic>
        <p:nvPicPr>
          <p:cNvPr id="92" name="goslogos.png" descr="goslogos.png"/>
          <p:cNvPicPr>
            <a:picLocks/>
          </p:cNvPicPr>
          <p:nvPr/>
        </p:nvPicPr>
        <p:blipFill>
          <a:blip r:embed="rId2">
            <a:extLst/>
          </a:blip>
          <a:stretch>
            <a:fillRect/>
          </a:stretch>
        </p:blipFill>
        <p:spPr>
          <a:xfrm>
            <a:off x="4343400" y="990600"/>
            <a:ext cx="4468813" cy="661988"/>
          </a:xfrm>
          <a:prstGeom prst="rect">
            <a:avLst/>
          </a:prstGeom>
          <a:ln w="12700">
            <a:miter lim="400000"/>
          </a:ln>
        </p:spPr>
      </p:pic>
      <p:pic>
        <p:nvPicPr>
          <p:cNvPr id="93" name="coramlogo.jpg" descr="coramlogo.jpg"/>
          <p:cNvPicPr>
            <a:picLocks/>
          </p:cNvPicPr>
          <p:nvPr/>
        </p:nvPicPr>
        <p:blipFill>
          <a:blip r:embed="rId3">
            <a:extLst/>
          </a:blip>
          <a:stretch>
            <a:fillRect/>
          </a:stretch>
        </p:blipFill>
        <p:spPr>
          <a:xfrm>
            <a:off x="3124200" y="304800"/>
            <a:ext cx="3173413" cy="527050"/>
          </a:xfrm>
          <a:prstGeom prst="rect">
            <a:avLst/>
          </a:prstGeom>
          <a:ln w="12700">
            <a:miter lim="400000"/>
          </a:ln>
        </p:spPr>
      </p:pic>
      <p:pic>
        <p:nvPicPr>
          <p:cNvPr id="94" name="Image3.png" descr="Image3.png"/>
          <p:cNvPicPr>
            <a:picLocks/>
          </p:cNvPicPr>
          <p:nvPr/>
        </p:nvPicPr>
        <p:blipFill>
          <a:blip r:embed="rId4">
            <a:extLst/>
          </a:blip>
          <a:stretch>
            <a:fillRect/>
          </a:stretch>
        </p:blipFill>
        <p:spPr>
          <a:xfrm>
            <a:off x="1447800" y="0"/>
            <a:ext cx="685800" cy="982663"/>
          </a:xfrm>
          <a:prstGeom prst="rect">
            <a:avLst/>
          </a:prstGeom>
          <a:ln w="12700">
            <a:miter lim="400000"/>
          </a:ln>
        </p:spPr>
      </p:pic>
      <p:pic>
        <p:nvPicPr>
          <p:cNvPr id="95" name="letterhigh.jpg" descr="letterhigh.jpg"/>
          <p:cNvPicPr>
            <a:picLocks/>
          </p:cNvPicPr>
          <p:nvPr/>
        </p:nvPicPr>
        <p:blipFill>
          <a:blip r:embed="rId5">
            <a:extLst/>
          </a:blip>
          <a:stretch>
            <a:fillRect/>
          </a:stretch>
        </p:blipFill>
        <p:spPr>
          <a:xfrm>
            <a:off x="0" y="1066800"/>
            <a:ext cx="3779838" cy="5730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600">
        <p:cover dir="d"/>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iterate>
                                    <p:tmAbs val="0"/>
                                  </p:iterate>
                                  <p:childTnLst>
                                    <p:set>
                                      <p:cBhvr>
                                        <p:cTn id="6" fill="hold"/>
                                        <p:tgtEl>
                                          <p:spTgt spid="91">
                                            <p:bg/>
                                          </p:spTgt>
                                        </p:tgtEl>
                                        <p:attrNameLst>
                                          <p:attrName>style.visibility</p:attrName>
                                        </p:attrNameLst>
                                      </p:cBhvr>
                                      <p:to>
                                        <p:strVal val="visible"/>
                                      </p:to>
                                    </p:set>
                                    <p:animEffect transition="in" filter="wipe(right)">
                                      <p:cBhvr>
                                        <p:cTn id="7" dur="500"/>
                                        <p:tgtEl>
                                          <p:spTgt spid="91">
                                            <p:bg/>
                                          </p:spTgt>
                                        </p:tgtEl>
                                      </p:cBhvr>
                                    </p:animEffect>
                                  </p:childTnLst>
                                </p:cTn>
                              </p:par>
                              <p:par>
                                <p:cTn id="8" presetID="22" presetClass="entr" presetSubtype="2" fill="hold" grpId="1" nodeType="withEffect">
                                  <p:stCondLst>
                                    <p:cond delay="0"/>
                                  </p:stCondLst>
                                  <p:iterate>
                                    <p:tmAbs val="0"/>
                                  </p:iterate>
                                  <p:childTnLst>
                                    <p:set>
                                      <p:cBhvr>
                                        <p:cTn id="9" fill="hold"/>
                                        <p:tgtEl>
                                          <p:spTgt spid="91">
                                            <p:txEl>
                                              <p:pRg st="0" end="0"/>
                                            </p:txEl>
                                          </p:spTgt>
                                        </p:tgtEl>
                                        <p:attrNameLst>
                                          <p:attrName>style.visibility</p:attrName>
                                        </p:attrNameLst>
                                      </p:cBhvr>
                                      <p:to>
                                        <p:strVal val="visible"/>
                                      </p:to>
                                    </p:set>
                                    <p:animEffect transition="in" filter="wipe(right)">
                                      <p:cBhvr>
                                        <p:cTn id="10" dur="500"/>
                                        <p:tgtEl>
                                          <p:spTgt spid="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1" nodeType="clickEffect">
                                  <p:stCondLst>
                                    <p:cond delay="0"/>
                                  </p:stCondLst>
                                  <p:iterate>
                                    <p:tmAbs val="0"/>
                                  </p:iterate>
                                  <p:childTnLst>
                                    <p:set>
                                      <p:cBhvr>
                                        <p:cTn id="14" fill="hold"/>
                                        <p:tgtEl>
                                          <p:spTgt spid="91">
                                            <p:txEl>
                                              <p:pRg st="1" end="1"/>
                                            </p:txEl>
                                          </p:spTgt>
                                        </p:tgtEl>
                                        <p:attrNameLst>
                                          <p:attrName>style.visibility</p:attrName>
                                        </p:attrNameLst>
                                      </p:cBhvr>
                                      <p:to>
                                        <p:strVal val="visible"/>
                                      </p:to>
                                    </p:set>
                                    <p:animEffect transition="in" filter="wipe(right)">
                                      <p:cBhvr>
                                        <p:cTn id="15" dur="500"/>
                                        <p:tgtEl>
                                          <p:spTgt spid="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1" nodeType="clickEffect">
                                  <p:stCondLst>
                                    <p:cond delay="0"/>
                                  </p:stCondLst>
                                  <p:iterate>
                                    <p:tmAbs val="0"/>
                                  </p:iterate>
                                  <p:childTnLst>
                                    <p:set>
                                      <p:cBhvr>
                                        <p:cTn id="19" fill="hold"/>
                                        <p:tgtEl>
                                          <p:spTgt spid="91">
                                            <p:txEl>
                                              <p:pRg st="2" end="2"/>
                                            </p:txEl>
                                          </p:spTgt>
                                        </p:tgtEl>
                                        <p:attrNameLst>
                                          <p:attrName>style.visibility</p:attrName>
                                        </p:attrNameLst>
                                      </p:cBhvr>
                                      <p:to>
                                        <p:strVal val="visible"/>
                                      </p:to>
                                    </p:set>
                                    <p:animEffect transition="in" filter="wipe(right)">
                                      <p:cBhvr>
                                        <p:cTn id="20" dur="500"/>
                                        <p:tgtEl>
                                          <p:spTgt spid="9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1" nodeType="clickEffect">
                                  <p:stCondLst>
                                    <p:cond delay="0"/>
                                  </p:stCondLst>
                                  <p:iterate>
                                    <p:tmAbs val="0"/>
                                  </p:iterate>
                                  <p:childTnLst>
                                    <p:set>
                                      <p:cBhvr>
                                        <p:cTn id="24" fill="hold"/>
                                        <p:tgtEl>
                                          <p:spTgt spid="91">
                                            <p:txEl>
                                              <p:pRg st="3" end="3"/>
                                            </p:txEl>
                                          </p:spTgt>
                                        </p:tgtEl>
                                        <p:attrNameLst>
                                          <p:attrName>style.visibility</p:attrName>
                                        </p:attrNameLst>
                                      </p:cBhvr>
                                      <p:to>
                                        <p:strVal val="visible"/>
                                      </p:to>
                                    </p:set>
                                    <p:animEffect transition="in" filter="wipe(right)">
                                      <p:cBhvr>
                                        <p:cTn id="25" dur="500"/>
                                        <p:tgtEl>
                                          <p:spTgt spid="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Attachment representations in adoptive families (AFC/GOS/Coram Family Adoption Service) N=65 late-adopted children N=43 early adopted"/>
          <p:cNvSpPr>
            <a:spLocks noGrp="1"/>
          </p:cNvSpPr>
          <p:nvPr>
            <p:ph type="title"/>
          </p:nvPr>
        </p:nvSpPr>
        <p:spPr>
          <a:xfrm>
            <a:off x="228600" y="381000"/>
            <a:ext cx="8610600" cy="1524000"/>
          </a:xfrm>
          <a:prstGeom prst="rect">
            <a:avLst/>
          </a:prstGeom>
        </p:spPr>
        <p:txBody>
          <a:bodyPr/>
          <a:lstStyle/>
          <a:p>
            <a:pPr>
              <a:defRPr sz="2800" b="1">
                <a:solidFill>
                  <a:srgbClr val="4349AA"/>
                </a:solidFill>
                <a:uFill>
                  <a:solidFill>
                    <a:srgbClr val="4349AA"/>
                  </a:solidFill>
                </a:uFill>
              </a:defRPr>
            </a:pPr>
            <a:r>
              <a:t>Attachment representations in adoptive families</a:t>
            </a:r>
            <a:br/>
            <a:r>
              <a:t>(AFC/GOS/Coram Family Adoption Service)</a:t>
            </a:r>
            <a:br/>
            <a:r>
              <a:t>N=65 late-adopted children N=43 early adopted</a:t>
            </a:r>
          </a:p>
        </p:txBody>
      </p:sp>
      <p:pic>
        <p:nvPicPr>
          <p:cNvPr id="98" name="image.pdf" descr="image.pdf"/>
          <p:cNvPicPr>
            <a:picLocks/>
          </p:cNvPicPr>
          <p:nvPr/>
        </p:nvPicPr>
        <p:blipFill>
          <a:blip r:embed="rId2">
            <a:extLst/>
          </a:blip>
          <a:stretch>
            <a:fillRect/>
          </a:stretch>
        </p:blipFill>
        <p:spPr>
          <a:xfrm>
            <a:off x="698500" y="2066925"/>
            <a:ext cx="7589838" cy="472281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9" fill="hold" grpId="1" nodeType="clickEffect">
                                  <p:stCondLst>
                                    <p:cond delay="0"/>
                                  </p:stCondLst>
                                  <p:iterate>
                                    <p:tmAbs val="0"/>
                                  </p:iterate>
                                  <p:childTnLst>
                                    <p:set>
                                      <p:cBhvr>
                                        <p:cTn id="6" fill="hold"/>
                                        <p:tgtEl>
                                          <p:spTgt spid="98"/>
                                        </p:tgtEl>
                                        <p:attrNameLst>
                                          <p:attrName>style.visibility</p:attrName>
                                        </p:attrNameLst>
                                      </p:cBhvr>
                                      <p:to>
                                        <p:strVal val="visible"/>
                                      </p:to>
                                    </p:set>
                                    <p:anim calcmode="lin" valueType="num">
                                      <p:cBhvr>
                                        <p:cTn id="7" dur="500" fill="hold"/>
                                        <p:tgtEl>
                                          <p:spTgt spid="98"/>
                                        </p:tgtEl>
                                        <p:attrNameLst>
                                          <p:attrName>ppt_x</p:attrName>
                                        </p:attrNameLst>
                                      </p:cBhvr>
                                      <p:tavLst>
                                        <p:tav tm="0">
                                          <p:val>
                                            <p:strVal val="0-#ppt_w/2"/>
                                          </p:val>
                                        </p:tav>
                                        <p:tav tm="100000">
                                          <p:val>
                                            <p:strVal val="#ppt_x"/>
                                          </p:val>
                                        </p:tav>
                                      </p:tavLst>
                                    </p:anim>
                                    <p:anim calcmode="lin" valueType="num">
                                      <p:cBhvr>
                                        <p:cTn id="8" dur="500" fill="hold"/>
                                        <p:tgtEl>
                                          <p:spTgt spid="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dult Attachment Interview Distributions"/>
          <p:cNvSpPr>
            <a:spLocks noGrp="1"/>
          </p:cNvSpPr>
          <p:nvPr>
            <p:ph type="title"/>
          </p:nvPr>
        </p:nvSpPr>
        <p:spPr>
          <a:xfrm>
            <a:off x="914400" y="0"/>
            <a:ext cx="6248400" cy="990600"/>
          </a:xfrm>
          <a:prstGeom prst="rect">
            <a:avLst/>
          </a:prstGeom>
        </p:spPr>
        <p:txBody>
          <a:bodyPr/>
          <a:lstStyle/>
          <a:p>
            <a:r>
              <a:rPr sz="2400"/>
              <a:t>Adult Attachment Interview Distributions</a:t>
            </a:r>
            <a:br/>
            <a:endParaRPr/>
          </a:p>
        </p:txBody>
      </p:sp>
      <p:pic>
        <p:nvPicPr>
          <p:cNvPr id="101" name="image.png" descr="image.png"/>
          <p:cNvPicPr>
            <a:picLocks/>
          </p:cNvPicPr>
          <p:nvPr/>
        </p:nvPicPr>
        <p:blipFill>
          <a:blip r:embed="rId2">
            <a:extLst/>
          </a:blip>
          <a:stretch>
            <a:fillRect/>
          </a:stretch>
        </p:blipFill>
        <p:spPr>
          <a:xfrm>
            <a:off x="-841375" y="1212850"/>
            <a:ext cx="5705475" cy="3279775"/>
          </a:xfrm>
          <a:prstGeom prst="rect">
            <a:avLst/>
          </a:prstGeom>
          <a:ln w="12700">
            <a:miter lim="400000"/>
          </a:ln>
        </p:spPr>
      </p:pic>
      <p:sp>
        <p:nvSpPr>
          <p:cNvPr id="102" name="(Van Ijzendoorn &amp; Bakermans-Kranenburg 2008 (N=1012)"/>
          <p:cNvSpPr/>
          <p:nvPr/>
        </p:nvSpPr>
        <p:spPr>
          <a:xfrm>
            <a:off x="4648200" y="4267200"/>
            <a:ext cx="3581400" cy="508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40639" marR="40639" defTabSz="914400">
              <a:buClr>
                <a:srgbClr val="000000"/>
              </a:buClr>
              <a:buFont typeface="Arial"/>
              <a:defRPr sz="1400">
                <a:uFill>
                  <a:solidFill>
                    <a:srgbClr val="000000"/>
                  </a:solidFill>
                </a:uFill>
                <a:latin typeface="+mn-lt"/>
                <a:ea typeface="+mn-ea"/>
                <a:cs typeface="+mn-cs"/>
                <a:sym typeface="Arial"/>
              </a:defRPr>
            </a:lvl1pPr>
          </a:lstStyle>
          <a:p>
            <a:r>
              <a:t>(Van Ijzendoorn &amp; Bakermans-Kranenburg 2008 (N=1012)</a:t>
            </a:r>
          </a:p>
        </p:txBody>
      </p:sp>
      <p:sp>
        <p:nvSpPr>
          <p:cNvPr id="103" name="(Steele et al, 2008)"/>
          <p:cNvSpPr/>
          <p:nvPr/>
        </p:nvSpPr>
        <p:spPr>
          <a:xfrm>
            <a:off x="1066800" y="4267200"/>
            <a:ext cx="2147888" cy="3079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40639" marR="40639" defTabSz="914400">
              <a:buClr>
                <a:srgbClr val="000000"/>
              </a:buClr>
              <a:buFont typeface="Arial"/>
              <a:defRPr sz="1400">
                <a:uFill>
                  <a:solidFill>
                    <a:srgbClr val="000000"/>
                  </a:solidFill>
                </a:uFill>
                <a:latin typeface="+mn-lt"/>
                <a:ea typeface="+mn-ea"/>
                <a:cs typeface="+mn-cs"/>
                <a:sym typeface="Arial"/>
              </a:defRPr>
            </a:lvl1pPr>
          </a:lstStyle>
          <a:p>
            <a:r>
              <a:t>(Steele et al, 2008)</a:t>
            </a:r>
          </a:p>
        </p:txBody>
      </p:sp>
      <p:graphicFrame>
        <p:nvGraphicFramePr>
          <p:cNvPr id="104" name="Typical Population"/>
          <p:cNvGraphicFramePr/>
          <p:nvPr/>
        </p:nvGraphicFramePr>
        <p:xfrm>
          <a:off x="4704762" y="1179177"/>
          <a:ext cx="4060424" cy="406042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re-placement characteristics and adopters’ attachment status: Implicit knowledge of the social worker?"/>
          <p:cNvSpPr>
            <a:spLocks noGrp="1"/>
          </p:cNvSpPr>
          <p:nvPr>
            <p:ph type="title"/>
          </p:nvPr>
        </p:nvSpPr>
        <p:spPr>
          <a:xfrm>
            <a:off x="0" y="0"/>
            <a:ext cx="9144000" cy="3124200"/>
          </a:xfrm>
          <a:prstGeom prst="rect">
            <a:avLst/>
          </a:prstGeom>
        </p:spPr>
        <p:txBody>
          <a:bodyPr/>
          <a:lstStyle>
            <a:lvl1pPr>
              <a:defRPr b="1">
                <a:solidFill>
                  <a:srgbClr val="4349AA"/>
                </a:solidFill>
                <a:uFill>
                  <a:solidFill>
                    <a:srgbClr val="4349AA"/>
                  </a:solidFill>
                </a:uFill>
              </a:defRPr>
            </a:lvl1pPr>
          </a:lstStyle>
          <a:p>
            <a:r>
              <a:t>Pre-placement characteristics and adopters’ attachment status: Implicit knowledge of the social worker?</a:t>
            </a:r>
          </a:p>
        </p:txBody>
      </p:sp>
      <p:sp>
        <p:nvSpPr>
          <p:cNvPr id="107" name="Mothers with autonomous-secure interviews were more likely to be have children placed:…"/>
          <p:cNvSpPr>
            <a:spLocks noGrp="1"/>
          </p:cNvSpPr>
          <p:nvPr>
            <p:ph type="body" idx="1"/>
          </p:nvPr>
        </p:nvSpPr>
        <p:spPr>
          <a:xfrm>
            <a:off x="228600" y="3124200"/>
            <a:ext cx="8915400" cy="3886200"/>
          </a:xfrm>
          <a:prstGeom prst="rect">
            <a:avLst/>
          </a:prstGeom>
        </p:spPr>
        <p:txBody>
          <a:bodyPr/>
          <a:lstStyle/>
          <a:p>
            <a:pPr>
              <a:buClr>
                <a:srgbClr val="008F00"/>
              </a:buClr>
              <a:buSzTx/>
              <a:buFont typeface="Arial"/>
              <a:buNone/>
            </a:pPr>
            <a:r>
              <a:rPr sz="3600" b="1">
                <a:solidFill>
                  <a:srgbClr val="008F00"/>
                </a:solidFill>
                <a:uFill>
                  <a:solidFill>
                    <a:srgbClr val="008F00"/>
                  </a:solidFill>
                </a:uFill>
              </a:rPr>
              <a:t>Mothers with autonomous-secure</a:t>
            </a:r>
            <a:r>
              <a:rPr sz="3600">
                <a:solidFill>
                  <a:srgbClr val="008F00"/>
                </a:solidFill>
                <a:uFill>
                  <a:solidFill>
                    <a:srgbClr val="008F00"/>
                  </a:solidFill>
                </a:uFill>
              </a:rPr>
              <a:t> </a:t>
            </a:r>
            <a:r>
              <a:rPr sz="3600"/>
              <a:t>interviews</a:t>
            </a:r>
            <a:r>
              <a:rPr sz="3600">
                <a:solidFill>
                  <a:srgbClr val="008F00"/>
                </a:solidFill>
                <a:uFill>
                  <a:solidFill>
                    <a:srgbClr val="008F00"/>
                  </a:solidFill>
                </a:uFill>
              </a:rPr>
              <a:t> </a:t>
            </a:r>
            <a:r>
              <a:rPr sz="3600"/>
              <a:t>were more likely to be have children placed: </a:t>
            </a:r>
          </a:p>
          <a:p>
            <a:pPr>
              <a:buClr>
                <a:srgbClr val="000000"/>
              </a:buClr>
              <a:buFont typeface="Arial"/>
              <a:defRPr sz="3600"/>
            </a:pPr>
            <a:r>
              <a:t>who were abused at a younger age</a:t>
            </a:r>
          </a:p>
          <a:p>
            <a:pPr>
              <a:buClr>
                <a:srgbClr val="000000"/>
              </a:buClr>
              <a:buFont typeface="Arial"/>
              <a:defRPr sz="3600"/>
            </a:pPr>
            <a:r>
              <a:t>had a higher incidence of physical abuse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07">
                                            <p:bg/>
                                          </p:spTgt>
                                        </p:tgtEl>
                                        <p:attrNameLst>
                                          <p:attrName>style.visibility</p:attrName>
                                        </p:attrNameLst>
                                      </p:cBhvr>
                                      <p:to>
                                        <p:strVal val="visible"/>
                                      </p:to>
                                    </p:set>
                                    <p:anim calcmode="lin" valueType="num">
                                      <p:cBhvr>
                                        <p:cTn id="7" dur="500" fill="hold"/>
                                        <p:tgtEl>
                                          <p:spTgt spid="107">
                                            <p:bg/>
                                          </p:spTgt>
                                        </p:tgtEl>
                                        <p:attrNameLst>
                                          <p:attrName>ppt_x</p:attrName>
                                        </p:attrNameLst>
                                      </p:cBhvr>
                                      <p:tavLst>
                                        <p:tav tm="0">
                                          <p:val>
                                            <p:strVal val="0-#ppt_w/2"/>
                                          </p:val>
                                        </p:tav>
                                        <p:tav tm="100000">
                                          <p:val>
                                            <p:strVal val="#ppt_x"/>
                                          </p:val>
                                        </p:tav>
                                      </p:tavLst>
                                    </p:anim>
                                    <p:anim calcmode="lin" valueType="num">
                                      <p:cBhvr>
                                        <p:cTn id="8" dur="500" fill="hold"/>
                                        <p:tgtEl>
                                          <p:spTgt spid="10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7">
                                            <p:txEl>
                                              <p:pRg st="0" end="0"/>
                                            </p:txEl>
                                          </p:spTgt>
                                        </p:tgtEl>
                                        <p:attrNameLst>
                                          <p:attrName>style.visibility</p:attrName>
                                        </p:attrNameLst>
                                      </p:cBhvr>
                                      <p:to>
                                        <p:strVal val="visible"/>
                                      </p:to>
                                    </p:set>
                                    <p:anim calcmode="lin" valueType="num">
                                      <p:cBhvr>
                                        <p:cTn id="11" dur="500" fill="hold"/>
                                        <p:tgtEl>
                                          <p:spTgt spid="10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07">
                                            <p:txEl>
                                              <p:pRg st="1" end="1"/>
                                            </p:txEl>
                                          </p:spTgt>
                                        </p:tgtEl>
                                        <p:attrNameLst>
                                          <p:attrName>style.visibility</p:attrName>
                                        </p:attrNameLst>
                                      </p:cBhvr>
                                      <p:to>
                                        <p:strVal val="visible"/>
                                      </p:to>
                                    </p:set>
                                    <p:anim calcmode="lin" valueType="num">
                                      <p:cBhvr>
                                        <p:cTn id="17" dur="500" fill="hold"/>
                                        <p:tgtEl>
                                          <p:spTgt spid="10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07">
                                            <p:txEl>
                                              <p:pRg st="2" end="2"/>
                                            </p:txEl>
                                          </p:spTgt>
                                        </p:tgtEl>
                                        <p:attrNameLst>
                                          <p:attrName>style.visibility</p:attrName>
                                        </p:attrNameLst>
                                      </p:cBhvr>
                                      <p:to>
                                        <p:strVal val="visible"/>
                                      </p:to>
                                    </p:set>
                                    <p:anim calcmode="lin" valueType="num">
                                      <p:cBhvr>
                                        <p:cTn id="23" dur="500" fill="hold"/>
                                        <p:tgtEl>
                                          <p:spTgt spid="107">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1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arent Development Interview  modified after Aber, Slade, et al 1985"/>
          <p:cNvSpPr>
            <a:spLocks noGrp="1"/>
          </p:cNvSpPr>
          <p:nvPr>
            <p:ph type="title"/>
          </p:nvPr>
        </p:nvSpPr>
        <p:spPr>
          <a:xfrm>
            <a:off x="685800" y="0"/>
            <a:ext cx="7467600" cy="914400"/>
          </a:xfrm>
          <a:prstGeom prst="rect">
            <a:avLst/>
          </a:prstGeom>
        </p:spPr>
        <p:txBody>
          <a:bodyPr/>
          <a:lstStyle/>
          <a:p>
            <a:r>
              <a:rPr sz="2800" b="1">
                <a:solidFill>
                  <a:srgbClr val="FF2600"/>
                </a:solidFill>
                <a:uFill>
                  <a:solidFill>
                    <a:srgbClr val="FF2600"/>
                  </a:solidFill>
                </a:uFill>
              </a:rPr>
              <a:t>Parent Development Interview </a:t>
            </a:r>
            <a:br>
              <a:rPr sz="2800" b="1">
                <a:solidFill>
                  <a:srgbClr val="FF2600"/>
                </a:solidFill>
                <a:uFill>
                  <a:solidFill>
                    <a:srgbClr val="FF2600"/>
                  </a:solidFill>
                </a:uFill>
              </a:rPr>
            </a:br>
            <a:r>
              <a:rPr sz="2000" b="1">
                <a:solidFill>
                  <a:srgbClr val="4349AA"/>
                </a:solidFill>
                <a:uFill>
                  <a:solidFill>
                    <a:srgbClr val="4349AA"/>
                  </a:solidFill>
                </a:uFill>
              </a:rPr>
              <a:t>modified after Aber, Slade, et al 1985</a:t>
            </a:r>
          </a:p>
        </p:txBody>
      </p:sp>
      <p:sp>
        <p:nvSpPr>
          <p:cNvPr id="110" name="View of the child…"/>
          <p:cNvSpPr>
            <a:spLocks noGrp="1"/>
          </p:cNvSpPr>
          <p:nvPr>
            <p:ph type="body" idx="1"/>
          </p:nvPr>
        </p:nvSpPr>
        <p:spPr>
          <a:xfrm>
            <a:off x="533400" y="914400"/>
            <a:ext cx="7772400" cy="5829300"/>
          </a:xfrm>
          <a:prstGeom prst="rect">
            <a:avLst/>
          </a:prstGeom>
        </p:spPr>
        <p:txBody>
          <a:bodyPr/>
          <a:lstStyle/>
          <a:p>
            <a:pPr>
              <a:lnSpc>
                <a:spcPct val="90000"/>
              </a:lnSpc>
              <a:buClr>
                <a:srgbClr val="4349AA"/>
              </a:buClr>
              <a:buSzTx/>
              <a:buFont typeface="Arial"/>
              <a:buNone/>
              <a:defRPr sz="2000" b="1">
                <a:solidFill>
                  <a:srgbClr val="4349AA"/>
                </a:solidFill>
                <a:uFill>
                  <a:solidFill>
                    <a:srgbClr val="4349AA"/>
                  </a:solidFill>
                </a:uFill>
              </a:defRPr>
            </a:pPr>
            <a:r>
              <a:t>View of the child</a:t>
            </a:r>
          </a:p>
          <a:p>
            <a:pPr>
              <a:lnSpc>
                <a:spcPct val="90000"/>
              </a:lnSpc>
              <a:buClr>
                <a:srgbClr val="000000"/>
              </a:buClr>
              <a:buSzTx/>
              <a:buFont typeface="Arial"/>
              <a:buNone/>
              <a:defRPr sz="2000"/>
            </a:pPr>
            <a:r>
              <a:t>- thumbnail sketch of what child is like?</a:t>
            </a:r>
          </a:p>
          <a:p>
            <a:pPr>
              <a:lnSpc>
                <a:spcPct val="90000"/>
              </a:lnSpc>
              <a:buClr>
                <a:srgbClr val="000000"/>
              </a:buClr>
              <a:buSzTx/>
              <a:buFont typeface="Arial"/>
              <a:buNone/>
              <a:defRPr sz="2000"/>
            </a:pPr>
            <a:r>
              <a:t>-what was child like when first placed?</a:t>
            </a:r>
          </a:p>
          <a:p>
            <a:pPr>
              <a:lnSpc>
                <a:spcPct val="90000"/>
              </a:lnSpc>
              <a:buClr>
                <a:srgbClr val="4349AA"/>
              </a:buClr>
              <a:buSzTx/>
              <a:buFont typeface="Arial"/>
              <a:buNone/>
              <a:defRPr sz="2000" b="1">
                <a:solidFill>
                  <a:srgbClr val="4349AA"/>
                </a:solidFill>
                <a:uFill>
                  <a:solidFill>
                    <a:srgbClr val="4349AA"/>
                  </a:solidFill>
                </a:uFill>
              </a:defRPr>
            </a:pPr>
            <a:r>
              <a:t>View of relationship</a:t>
            </a:r>
          </a:p>
          <a:p>
            <a:pPr>
              <a:lnSpc>
                <a:spcPct val="90000"/>
              </a:lnSpc>
              <a:buClr>
                <a:srgbClr val="000000"/>
              </a:buClr>
              <a:buSzTx/>
              <a:buFont typeface="Arial"/>
              <a:buNone/>
              <a:defRPr sz="2000"/>
            </a:pPr>
            <a:r>
              <a:t>-5 adjectives to describe child</a:t>
            </a:r>
          </a:p>
          <a:p>
            <a:pPr>
              <a:lnSpc>
                <a:spcPct val="90000"/>
              </a:lnSpc>
              <a:buClr>
                <a:srgbClr val="000000"/>
              </a:buClr>
              <a:buSzTx/>
              <a:buFont typeface="Arial"/>
              <a:buNone/>
              <a:defRPr sz="2000"/>
            </a:pPr>
            <a:r>
              <a:t>-time last week you did/did not really click</a:t>
            </a:r>
          </a:p>
          <a:p>
            <a:pPr>
              <a:lnSpc>
                <a:spcPct val="90000"/>
              </a:lnSpc>
              <a:buClr>
                <a:srgbClr val="4349AA"/>
              </a:buClr>
              <a:buSzTx/>
              <a:buFont typeface="Arial"/>
              <a:buNone/>
              <a:defRPr sz="2000" b="1">
                <a:solidFill>
                  <a:srgbClr val="4349AA"/>
                </a:solidFill>
                <a:uFill>
                  <a:solidFill>
                    <a:srgbClr val="4349AA"/>
                  </a:solidFill>
                </a:uFill>
              </a:defRPr>
            </a:pPr>
            <a:r>
              <a:t>Self as parent</a:t>
            </a:r>
          </a:p>
          <a:p>
            <a:pPr>
              <a:lnSpc>
                <a:spcPct val="90000"/>
              </a:lnSpc>
              <a:buClr>
                <a:srgbClr val="000000"/>
              </a:buClr>
              <a:buSzTx/>
              <a:buFont typeface="Arial"/>
              <a:buNone/>
              <a:defRPr sz="2000"/>
            </a:pPr>
            <a:r>
              <a:t>-most joy, most pain in being a parent</a:t>
            </a:r>
          </a:p>
          <a:p>
            <a:pPr>
              <a:lnSpc>
                <a:spcPct val="90000"/>
              </a:lnSpc>
              <a:buClr>
                <a:srgbClr val="000000"/>
              </a:buClr>
              <a:buSzTx/>
              <a:buFont typeface="Arial"/>
              <a:buNone/>
              <a:defRPr sz="2000"/>
            </a:pPr>
            <a:r>
              <a:t>-where do you turn for emotional support</a:t>
            </a:r>
          </a:p>
          <a:p>
            <a:pPr>
              <a:lnSpc>
                <a:spcPct val="90000"/>
              </a:lnSpc>
              <a:buClr>
                <a:srgbClr val="4349AA"/>
              </a:buClr>
              <a:buSzTx/>
              <a:buFont typeface="Arial"/>
              <a:buNone/>
              <a:defRPr sz="2000" b="1">
                <a:solidFill>
                  <a:srgbClr val="4349AA"/>
                </a:solidFill>
                <a:uFill>
                  <a:solidFill>
                    <a:srgbClr val="4349AA"/>
                  </a:solidFill>
                </a:uFill>
              </a:defRPr>
            </a:pPr>
            <a:r>
              <a:t>Child’s adaptation to placement</a:t>
            </a:r>
          </a:p>
          <a:p>
            <a:pPr>
              <a:lnSpc>
                <a:spcPct val="90000"/>
              </a:lnSpc>
              <a:buClr>
                <a:srgbClr val="000000"/>
              </a:buClr>
              <a:buSzTx/>
              <a:buFont typeface="Arial"/>
              <a:buNone/>
              <a:defRPr sz="2000"/>
            </a:pPr>
            <a:r>
              <a:t>-how affectionate, over-friendly, response to distress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10">
                                            <p:bg/>
                                          </p:spTgt>
                                        </p:tgtEl>
                                        <p:attrNameLst>
                                          <p:attrName>style.visibility</p:attrName>
                                        </p:attrNameLst>
                                      </p:cBhvr>
                                      <p:to>
                                        <p:strVal val="visible"/>
                                      </p:to>
                                    </p:set>
                                    <p:anim calcmode="lin" valueType="num">
                                      <p:cBhvr>
                                        <p:cTn id="7" dur="500" fill="hold"/>
                                        <p:tgtEl>
                                          <p:spTgt spid="110">
                                            <p:bg/>
                                          </p:spTgt>
                                        </p:tgtEl>
                                        <p:attrNameLst>
                                          <p:attrName>ppt_x</p:attrName>
                                        </p:attrNameLst>
                                      </p:cBhvr>
                                      <p:tavLst>
                                        <p:tav tm="0">
                                          <p:val>
                                            <p:strVal val="0-#ppt_w/2"/>
                                          </p:val>
                                        </p:tav>
                                        <p:tav tm="100000">
                                          <p:val>
                                            <p:strVal val="#ppt_x"/>
                                          </p:val>
                                        </p:tav>
                                      </p:tavLst>
                                    </p:anim>
                                    <p:anim calcmode="lin" valueType="num">
                                      <p:cBhvr>
                                        <p:cTn id="8" dur="500" fill="hold"/>
                                        <p:tgtEl>
                                          <p:spTgt spid="110">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0">
                                            <p:txEl>
                                              <p:pRg st="0" end="0"/>
                                            </p:txEl>
                                          </p:spTgt>
                                        </p:tgtEl>
                                        <p:attrNameLst>
                                          <p:attrName>style.visibility</p:attrName>
                                        </p:attrNameLst>
                                      </p:cBhvr>
                                      <p:to>
                                        <p:strVal val="visible"/>
                                      </p:to>
                                    </p:set>
                                    <p:anim calcmode="lin" valueType="num">
                                      <p:cBhvr>
                                        <p:cTn id="11" dur="500" fill="hold"/>
                                        <p:tgtEl>
                                          <p:spTgt spid="110">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10">
                                            <p:txEl>
                                              <p:pRg st="1" end="1"/>
                                            </p:txEl>
                                          </p:spTgt>
                                        </p:tgtEl>
                                        <p:attrNameLst>
                                          <p:attrName>style.visibility</p:attrName>
                                        </p:attrNameLst>
                                      </p:cBhvr>
                                      <p:to>
                                        <p:strVal val="visible"/>
                                      </p:to>
                                    </p:set>
                                    <p:anim calcmode="lin" valueType="num">
                                      <p:cBhvr>
                                        <p:cTn id="17" dur="500" fill="hold"/>
                                        <p:tgtEl>
                                          <p:spTgt spid="110">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10">
                                            <p:txEl>
                                              <p:pRg st="2" end="2"/>
                                            </p:txEl>
                                          </p:spTgt>
                                        </p:tgtEl>
                                        <p:attrNameLst>
                                          <p:attrName>style.visibility</p:attrName>
                                        </p:attrNameLst>
                                      </p:cBhvr>
                                      <p:to>
                                        <p:strVal val="visible"/>
                                      </p:to>
                                    </p:set>
                                    <p:anim calcmode="lin" valueType="num">
                                      <p:cBhvr>
                                        <p:cTn id="23" dur="500" fill="hold"/>
                                        <p:tgtEl>
                                          <p:spTgt spid="110">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1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10">
                                            <p:txEl>
                                              <p:pRg st="3" end="3"/>
                                            </p:txEl>
                                          </p:spTgt>
                                        </p:tgtEl>
                                        <p:attrNameLst>
                                          <p:attrName>style.visibility</p:attrName>
                                        </p:attrNameLst>
                                      </p:cBhvr>
                                      <p:to>
                                        <p:strVal val="visible"/>
                                      </p:to>
                                    </p:set>
                                    <p:anim calcmode="lin" valueType="num">
                                      <p:cBhvr>
                                        <p:cTn id="29" dur="500" fill="hold"/>
                                        <p:tgtEl>
                                          <p:spTgt spid="110">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1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110">
                                            <p:txEl>
                                              <p:pRg st="4" end="4"/>
                                            </p:txEl>
                                          </p:spTgt>
                                        </p:tgtEl>
                                        <p:attrNameLst>
                                          <p:attrName>style.visibility</p:attrName>
                                        </p:attrNameLst>
                                      </p:cBhvr>
                                      <p:to>
                                        <p:strVal val="visible"/>
                                      </p:to>
                                    </p:set>
                                    <p:anim calcmode="lin" valueType="num">
                                      <p:cBhvr>
                                        <p:cTn id="35" dur="500" fill="hold"/>
                                        <p:tgtEl>
                                          <p:spTgt spid="110">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1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1" nodeType="clickEffect">
                                  <p:stCondLst>
                                    <p:cond delay="0"/>
                                  </p:stCondLst>
                                  <p:iterate>
                                    <p:tmAbs val="0"/>
                                  </p:iterate>
                                  <p:childTnLst>
                                    <p:set>
                                      <p:cBhvr>
                                        <p:cTn id="40" fill="hold"/>
                                        <p:tgtEl>
                                          <p:spTgt spid="110">
                                            <p:txEl>
                                              <p:pRg st="5" end="5"/>
                                            </p:txEl>
                                          </p:spTgt>
                                        </p:tgtEl>
                                        <p:attrNameLst>
                                          <p:attrName>style.visibility</p:attrName>
                                        </p:attrNameLst>
                                      </p:cBhvr>
                                      <p:to>
                                        <p:strVal val="visible"/>
                                      </p:to>
                                    </p:set>
                                    <p:anim calcmode="lin" valueType="num">
                                      <p:cBhvr>
                                        <p:cTn id="41" dur="500" fill="hold"/>
                                        <p:tgtEl>
                                          <p:spTgt spid="110">
                                            <p:txEl>
                                              <p:pRg st="5" end="5"/>
                                            </p:txEl>
                                          </p:spTgt>
                                        </p:tgtEl>
                                        <p:attrNameLst>
                                          <p:attrName>ppt_x</p:attrName>
                                        </p:attrNameLst>
                                      </p:cBhvr>
                                      <p:tavLst>
                                        <p:tav tm="0">
                                          <p:val>
                                            <p:strVal val="0-#ppt_w/2"/>
                                          </p:val>
                                        </p:tav>
                                        <p:tav tm="100000">
                                          <p:val>
                                            <p:strVal val="#ppt_x"/>
                                          </p:val>
                                        </p:tav>
                                      </p:tavLst>
                                    </p:anim>
                                    <p:anim calcmode="lin" valueType="num">
                                      <p:cBhvr>
                                        <p:cTn id="42" dur="500" fill="hold"/>
                                        <p:tgtEl>
                                          <p:spTgt spid="1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1" nodeType="clickEffect">
                                  <p:stCondLst>
                                    <p:cond delay="0"/>
                                  </p:stCondLst>
                                  <p:iterate>
                                    <p:tmAbs val="0"/>
                                  </p:iterate>
                                  <p:childTnLst>
                                    <p:set>
                                      <p:cBhvr>
                                        <p:cTn id="46" fill="hold"/>
                                        <p:tgtEl>
                                          <p:spTgt spid="110">
                                            <p:txEl>
                                              <p:pRg st="6" end="6"/>
                                            </p:txEl>
                                          </p:spTgt>
                                        </p:tgtEl>
                                        <p:attrNameLst>
                                          <p:attrName>style.visibility</p:attrName>
                                        </p:attrNameLst>
                                      </p:cBhvr>
                                      <p:to>
                                        <p:strVal val="visible"/>
                                      </p:to>
                                    </p:set>
                                    <p:anim calcmode="lin" valueType="num">
                                      <p:cBhvr>
                                        <p:cTn id="47" dur="500" fill="hold"/>
                                        <p:tgtEl>
                                          <p:spTgt spid="110">
                                            <p:txEl>
                                              <p:pRg st="6" end="6"/>
                                            </p:txEl>
                                          </p:spTgt>
                                        </p:tgtEl>
                                        <p:attrNameLst>
                                          <p:attrName>ppt_x</p:attrName>
                                        </p:attrNameLst>
                                      </p:cBhvr>
                                      <p:tavLst>
                                        <p:tav tm="0">
                                          <p:val>
                                            <p:strVal val="0-#ppt_w/2"/>
                                          </p:val>
                                        </p:tav>
                                        <p:tav tm="100000">
                                          <p:val>
                                            <p:strVal val="#ppt_x"/>
                                          </p:val>
                                        </p:tav>
                                      </p:tavLst>
                                    </p:anim>
                                    <p:anim calcmode="lin" valueType="num">
                                      <p:cBhvr>
                                        <p:cTn id="48" dur="500" fill="hold"/>
                                        <p:tgtEl>
                                          <p:spTgt spid="1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1" nodeType="clickEffect">
                                  <p:stCondLst>
                                    <p:cond delay="0"/>
                                  </p:stCondLst>
                                  <p:iterate>
                                    <p:tmAbs val="0"/>
                                  </p:iterate>
                                  <p:childTnLst>
                                    <p:set>
                                      <p:cBhvr>
                                        <p:cTn id="52" fill="hold"/>
                                        <p:tgtEl>
                                          <p:spTgt spid="110">
                                            <p:txEl>
                                              <p:pRg st="7" end="7"/>
                                            </p:txEl>
                                          </p:spTgt>
                                        </p:tgtEl>
                                        <p:attrNameLst>
                                          <p:attrName>style.visibility</p:attrName>
                                        </p:attrNameLst>
                                      </p:cBhvr>
                                      <p:to>
                                        <p:strVal val="visible"/>
                                      </p:to>
                                    </p:set>
                                    <p:anim calcmode="lin" valueType="num">
                                      <p:cBhvr>
                                        <p:cTn id="53" dur="500" fill="hold"/>
                                        <p:tgtEl>
                                          <p:spTgt spid="110">
                                            <p:txEl>
                                              <p:pRg st="7" end="7"/>
                                            </p:txEl>
                                          </p:spTgt>
                                        </p:tgtEl>
                                        <p:attrNameLst>
                                          <p:attrName>ppt_x</p:attrName>
                                        </p:attrNameLst>
                                      </p:cBhvr>
                                      <p:tavLst>
                                        <p:tav tm="0">
                                          <p:val>
                                            <p:strVal val="0-#ppt_w/2"/>
                                          </p:val>
                                        </p:tav>
                                        <p:tav tm="100000">
                                          <p:val>
                                            <p:strVal val="#ppt_x"/>
                                          </p:val>
                                        </p:tav>
                                      </p:tavLst>
                                    </p:anim>
                                    <p:anim calcmode="lin" valueType="num">
                                      <p:cBhvr>
                                        <p:cTn id="54" dur="500" fill="hold"/>
                                        <p:tgtEl>
                                          <p:spTgt spid="1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1" nodeType="clickEffect">
                                  <p:stCondLst>
                                    <p:cond delay="0"/>
                                  </p:stCondLst>
                                  <p:iterate>
                                    <p:tmAbs val="0"/>
                                  </p:iterate>
                                  <p:childTnLst>
                                    <p:set>
                                      <p:cBhvr>
                                        <p:cTn id="58" fill="hold"/>
                                        <p:tgtEl>
                                          <p:spTgt spid="110">
                                            <p:txEl>
                                              <p:pRg st="8" end="8"/>
                                            </p:txEl>
                                          </p:spTgt>
                                        </p:tgtEl>
                                        <p:attrNameLst>
                                          <p:attrName>style.visibility</p:attrName>
                                        </p:attrNameLst>
                                      </p:cBhvr>
                                      <p:to>
                                        <p:strVal val="visible"/>
                                      </p:to>
                                    </p:set>
                                    <p:anim calcmode="lin" valueType="num">
                                      <p:cBhvr>
                                        <p:cTn id="59" dur="500" fill="hold"/>
                                        <p:tgtEl>
                                          <p:spTgt spid="110">
                                            <p:txEl>
                                              <p:pRg st="8" end="8"/>
                                            </p:txEl>
                                          </p:spTgt>
                                        </p:tgtEl>
                                        <p:attrNameLst>
                                          <p:attrName>ppt_x</p:attrName>
                                        </p:attrNameLst>
                                      </p:cBhvr>
                                      <p:tavLst>
                                        <p:tav tm="0">
                                          <p:val>
                                            <p:strVal val="0-#ppt_w/2"/>
                                          </p:val>
                                        </p:tav>
                                        <p:tav tm="100000">
                                          <p:val>
                                            <p:strVal val="#ppt_x"/>
                                          </p:val>
                                        </p:tav>
                                      </p:tavLst>
                                    </p:anim>
                                    <p:anim calcmode="lin" valueType="num">
                                      <p:cBhvr>
                                        <p:cTn id="60" dur="500" fill="hold"/>
                                        <p:tgtEl>
                                          <p:spTgt spid="11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1" nodeType="clickEffect">
                                  <p:stCondLst>
                                    <p:cond delay="0"/>
                                  </p:stCondLst>
                                  <p:iterate>
                                    <p:tmAbs val="0"/>
                                  </p:iterate>
                                  <p:childTnLst>
                                    <p:set>
                                      <p:cBhvr>
                                        <p:cTn id="64" fill="hold"/>
                                        <p:tgtEl>
                                          <p:spTgt spid="110">
                                            <p:txEl>
                                              <p:pRg st="9" end="9"/>
                                            </p:txEl>
                                          </p:spTgt>
                                        </p:tgtEl>
                                        <p:attrNameLst>
                                          <p:attrName>style.visibility</p:attrName>
                                        </p:attrNameLst>
                                      </p:cBhvr>
                                      <p:to>
                                        <p:strVal val="visible"/>
                                      </p:to>
                                    </p:set>
                                    <p:anim calcmode="lin" valueType="num">
                                      <p:cBhvr>
                                        <p:cTn id="65" dur="500" fill="hold"/>
                                        <p:tgtEl>
                                          <p:spTgt spid="110">
                                            <p:txEl>
                                              <p:pRg st="9" end="9"/>
                                            </p:txEl>
                                          </p:spTgt>
                                        </p:tgtEl>
                                        <p:attrNameLst>
                                          <p:attrName>ppt_x</p:attrName>
                                        </p:attrNameLst>
                                      </p:cBhvr>
                                      <p:tavLst>
                                        <p:tav tm="0">
                                          <p:val>
                                            <p:strVal val="0-#ppt_w/2"/>
                                          </p:val>
                                        </p:tav>
                                        <p:tav tm="100000">
                                          <p:val>
                                            <p:strVal val="#ppt_x"/>
                                          </p:val>
                                        </p:tav>
                                      </p:tavLst>
                                    </p:anim>
                                    <p:anim calcmode="lin" valueType="num">
                                      <p:cBhvr>
                                        <p:cTn id="66" dur="500" fill="hold"/>
                                        <p:tgtEl>
                                          <p:spTgt spid="11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1" nodeType="clickEffect">
                                  <p:stCondLst>
                                    <p:cond delay="0"/>
                                  </p:stCondLst>
                                  <p:iterate>
                                    <p:tmAbs val="0"/>
                                  </p:iterate>
                                  <p:childTnLst>
                                    <p:set>
                                      <p:cBhvr>
                                        <p:cTn id="70" fill="hold"/>
                                        <p:tgtEl>
                                          <p:spTgt spid="110">
                                            <p:txEl>
                                              <p:pRg st="10" end="10"/>
                                            </p:txEl>
                                          </p:spTgt>
                                        </p:tgtEl>
                                        <p:attrNameLst>
                                          <p:attrName>style.visibility</p:attrName>
                                        </p:attrNameLst>
                                      </p:cBhvr>
                                      <p:to>
                                        <p:strVal val="visible"/>
                                      </p:to>
                                    </p:set>
                                    <p:anim calcmode="lin" valueType="num">
                                      <p:cBhvr>
                                        <p:cTn id="71" dur="500" fill="hold"/>
                                        <p:tgtEl>
                                          <p:spTgt spid="110">
                                            <p:txEl>
                                              <p:pRg st="10" end="10"/>
                                            </p:txEl>
                                          </p:spTgt>
                                        </p:tgtEl>
                                        <p:attrNameLst>
                                          <p:attrName>ppt_x</p:attrName>
                                        </p:attrNameLst>
                                      </p:cBhvr>
                                      <p:tavLst>
                                        <p:tav tm="0">
                                          <p:val>
                                            <p:strVal val="0-#ppt_w/2"/>
                                          </p:val>
                                        </p:tav>
                                        <p:tav tm="100000">
                                          <p:val>
                                            <p:strVal val="#ppt_x"/>
                                          </p:val>
                                        </p:tav>
                                      </p:tavLst>
                                    </p:anim>
                                    <p:anim calcmode="lin" valueType="num">
                                      <p:cBhvr>
                                        <p:cTn id="72" dur="500" fill="hold"/>
                                        <p:tgtEl>
                                          <p:spTgt spid="11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oding of Parent Development Interview (Henderson, Hillman &amp; Steele, 2003)"/>
          <p:cNvSpPr>
            <a:spLocks noGrp="1"/>
          </p:cNvSpPr>
          <p:nvPr>
            <p:ph type="title"/>
          </p:nvPr>
        </p:nvSpPr>
        <p:spPr>
          <a:xfrm>
            <a:off x="685800" y="0"/>
            <a:ext cx="7543800" cy="1219200"/>
          </a:xfrm>
          <a:prstGeom prst="rect">
            <a:avLst/>
          </a:prstGeom>
        </p:spPr>
        <p:txBody>
          <a:bodyPr/>
          <a:lstStyle/>
          <a:p>
            <a:r>
              <a:rPr sz="2800">
                <a:solidFill>
                  <a:srgbClr val="FF2600"/>
                </a:solidFill>
                <a:uFill>
                  <a:solidFill>
                    <a:srgbClr val="FF2600"/>
                  </a:solidFill>
                </a:uFill>
              </a:rPr>
              <a:t>Coding of</a:t>
            </a:r>
            <a:r>
              <a:rPr sz="2800" b="1">
                <a:solidFill>
                  <a:srgbClr val="FF2600"/>
                </a:solidFill>
                <a:uFill>
                  <a:solidFill>
                    <a:srgbClr val="FF2600"/>
                  </a:solidFill>
                </a:uFill>
              </a:rPr>
              <a:t> Parent Development Interview</a:t>
            </a:r>
            <a:br>
              <a:rPr sz="2800">
                <a:solidFill>
                  <a:srgbClr val="4349AA"/>
                </a:solidFill>
                <a:uFill>
                  <a:solidFill>
                    <a:srgbClr val="4349AA"/>
                  </a:solidFill>
                </a:uFill>
              </a:rPr>
            </a:br>
            <a:r>
              <a:rPr sz="2400" b="1">
                <a:solidFill>
                  <a:srgbClr val="4349AA"/>
                </a:solidFill>
                <a:uFill>
                  <a:solidFill>
                    <a:srgbClr val="4349AA"/>
                  </a:solidFill>
                </a:uFill>
              </a:rPr>
              <a:t>(</a:t>
            </a:r>
            <a:r>
              <a:rPr sz="2000" b="1">
                <a:solidFill>
                  <a:srgbClr val="4349AA"/>
                </a:solidFill>
                <a:uFill>
                  <a:solidFill>
                    <a:srgbClr val="4349AA"/>
                  </a:solidFill>
                </a:uFill>
              </a:rPr>
              <a:t>Henderson, Hillman &amp; Steele, 2003)</a:t>
            </a:r>
          </a:p>
        </p:txBody>
      </p:sp>
      <p:sp>
        <p:nvSpPr>
          <p:cNvPr id="113" name="Mother’s representation of self…"/>
          <p:cNvSpPr>
            <a:spLocks noGrp="1"/>
          </p:cNvSpPr>
          <p:nvPr>
            <p:ph type="body" idx="1"/>
          </p:nvPr>
        </p:nvSpPr>
        <p:spPr>
          <a:xfrm>
            <a:off x="609600" y="1295400"/>
            <a:ext cx="7772400" cy="5562600"/>
          </a:xfrm>
          <a:prstGeom prst="rect">
            <a:avLst/>
          </a:prstGeom>
        </p:spPr>
        <p:txBody>
          <a:bodyPr/>
          <a:lstStyle/>
          <a:p>
            <a:pPr>
              <a:lnSpc>
                <a:spcPct val="90000"/>
              </a:lnSpc>
              <a:buClr>
                <a:srgbClr val="4349AA"/>
              </a:buClr>
              <a:buSzTx/>
              <a:buFont typeface="Arial"/>
              <a:buNone/>
              <a:defRPr sz="2000" b="1">
                <a:solidFill>
                  <a:srgbClr val="4349AA"/>
                </a:solidFill>
                <a:uFill>
                  <a:solidFill>
                    <a:srgbClr val="4349AA"/>
                  </a:solidFill>
                </a:uFill>
              </a:defRPr>
            </a:pPr>
            <a:r>
              <a:t>Mother’s representation of self</a:t>
            </a:r>
          </a:p>
          <a:p>
            <a:pPr>
              <a:lnSpc>
                <a:spcPct val="90000"/>
              </a:lnSpc>
              <a:buClr>
                <a:srgbClr val="000000"/>
              </a:buClr>
              <a:buSzTx/>
              <a:buFont typeface="Arial"/>
              <a:buNone/>
              <a:defRPr sz="2000"/>
            </a:pPr>
            <a:r>
              <a:t>- joy, anger, disappointment/despair, hostility</a:t>
            </a:r>
          </a:p>
          <a:p>
            <a:pPr>
              <a:lnSpc>
                <a:spcPct val="90000"/>
              </a:lnSpc>
              <a:buClr>
                <a:srgbClr val="000000"/>
              </a:buClr>
              <a:buSzTx/>
              <a:buFont typeface="Arial"/>
              <a:buNone/>
              <a:defRPr sz="2000"/>
            </a:pPr>
            <a:r>
              <a:t>- competence, confidence, need for support, level of child focus, knowledge of attachment</a:t>
            </a:r>
          </a:p>
          <a:p>
            <a:pPr>
              <a:lnSpc>
                <a:spcPct val="90000"/>
              </a:lnSpc>
              <a:buClr>
                <a:srgbClr val="4349AA"/>
              </a:buClr>
              <a:buSzTx/>
              <a:buFont typeface="Arial"/>
              <a:buNone/>
              <a:defRPr sz="2000" b="1">
                <a:solidFill>
                  <a:srgbClr val="4349AA"/>
                </a:solidFill>
                <a:uFill>
                  <a:solidFill>
                    <a:srgbClr val="4349AA"/>
                  </a:solidFill>
                </a:uFill>
              </a:defRPr>
            </a:pPr>
            <a:r>
              <a:t>Mother’s representation of the child</a:t>
            </a:r>
          </a:p>
          <a:p>
            <a:pPr>
              <a:lnSpc>
                <a:spcPct val="90000"/>
              </a:lnSpc>
              <a:buClr>
                <a:srgbClr val="000000"/>
              </a:buClr>
              <a:buSzTx/>
              <a:buFont typeface="Arial"/>
              <a:buNone/>
              <a:defRPr sz="2000"/>
            </a:pPr>
            <a:r>
              <a:t>-happy, angry, shows affection, is rejecting, is controlling/manipulative, is over-friendly, is creative in play, is frustrated with engagement</a:t>
            </a:r>
          </a:p>
          <a:p>
            <a:pPr>
              <a:lnSpc>
                <a:spcPct val="90000"/>
              </a:lnSpc>
              <a:buClr>
                <a:srgbClr val="4349AA"/>
              </a:buClr>
              <a:buSzTx/>
              <a:buFont typeface="Arial"/>
              <a:buNone/>
              <a:defRPr sz="2000" b="1">
                <a:solidFill>
                  <a:srgbClr val="4349AA"/>
                </a:solidFill>
                <a:uFill>
                  <a:solidFill>
                    <a:srgbClr val="4349AA"/>
                  </a:solidFill>
                </a:uFill>
              </a:defRPr>
            </a:pPr>
            <a:r>
              <a:t>Narrative style of mother</a:t>
            </a:r>
          </a:p>
          <a:p>
            <a:pPr>
              <a:lnSpc>
                <a:spcPct val="90000"/>
              </a:lnSpc>
              <a:buClr>
                <a:srgbClr val="000000"/>
              </a:buClr>
              <a:buSzTx/>
              <a:buFont typeface="Arial"/>
              <a:buNone/>
              <a:defRPr sz="2000"/>
            </a:pPr>
            <a:r>
              <a:t>-richness of perceptions, vivid description, reflective ability, overall coherence</a:t>
            </a:r>
          </a:p>
        </p:txBody>
      </p:sp>
      <p:pic>
        <p:nvPicPr>
          <p:cNvPr id="114" name="image.pdf" descr="image.pdf"/>
          <p:cNvPicPr>
            <a:picLocks/>
          </p:cNvPicPr>
          <p:nvPr/>
        </p:nvPicPr>
        <p:blipFill>
          <a:blip r:embed="rId2">
            <a:extLst/>
          </a:blip>
          <a:stretch>
            <a:fillRect/>
          </a:stretch>
        </p:blipFill>
        <p:spPr>
          <a:xfrm>
            <a:off x="7467600" y="2743200"/>
            <a:ext cx="1304926" cy="181451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600">
        <p:cover dir="ld"/>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13">
                                            <p:bg/>
                                          </p:spTgt>
                                        </p:tgtEl>
                                        <p:attrNameLst>
                                          <p:attrName>style.visibility</p:attrName>
                                        </p:attrNameLst>
                                      </p:cBhvr>
                                      <p:to>
                                        <p:strVal val="visible"/>
                                      </p:to>
                                    </p:set>
                                    <p:anim calcmode="lin" valueType="num">
                                      <p:cBhvr>
                                        <p:cTn id="7" dur="500" fill="hold"/>
                                        <p:tgtEl>
                                          <p:spTgt spid="113">
                                            <p:bg/>
                                          </p:spTgt>
                                        </p:tgtEl>
                                        <p:attrNameLst>
                                          <p:attrName>ppt_x</p:attrName>
                                        </p:attrNameLst>
                                      </p:cBhvr>
                                      <p:tavLst>
                                        <p:tav tm="0">
                                          <p:val>
                                            <p:strVal val="0-#ppt_w/2"/>
                                          </p:val>
                                        </p:tav>
                                        <p:tav tm="100000">
                                          <p:val>
                                            <p:strVal val="#ppt_x"/>
                                          </p:val>
                                        </p:tav>
                                      </p:tavLst>
                                    </p:anim>
                                    <p:anim calcmode="lin" valueType="num">
                                      <p:cBhvr>
                                        <p:cTn id="8" dur="500" fill="hold"/>
                                        <p:tgtEl>
                                          <p:spTgt spid="11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3">
                                            <p:txEl>
                                              <p:pRg st="0" end="0"/>
                                            </p:txEl>
                                          </p:spTgt>
                                        </p:tgtEl>
                                        <p:attrNameLst>
                                          <p:attrName>style.visibility</p:attrName>
                                        </p:attrNameLst>
                                      </p:cBhvr>
                                      <p:to>
                                        <p:strVal val="visible"/>
                                      </p:to>
                                    </p:set>
                                    <p:anim calcmode="lin" valueType="num">
                                      <p:cBhvr>
                                        <p:cTn id="11" dur="500" fill="hold"/>
                                        <p:tgtEl>
                                          <p:spTgt spid="11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13">
                                            <p:txEl>
                                              <p:pRg st="1" end="1"/>
                                            </p:txEl>
                                          </p:spTgt>
                                        </p:tgtEl>
                                        <p:attrNameLst>
                                          <p:attrName>style.visibility</p:attrName>
                                        </p:attrNameLst>
                                      </p:cBhvr>
                                      <p:to>
                                        <p:strVal val="visible"/>
                                      </p:to>
                                    </p:set>
                                    <p:anim calcmode="lin" valueType="num">
                                      <p:cBhvr>
                                        <p:cTn id="17" dur="500" fill="hold"/>
                                        <p:tgtEl>
                                          <p:spTgt spid="113">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13">
                                            <p:txEl>
                                              <p:pRg st="2" end="2"/>
                                            </p:txEl>
                                          </p:spTgt>
                                        </p:tgtEl>
                                        <p:attrNameLst>
                                          <p:attrName>style.visibility</p:attrName>
                                        </p:attrNameLst>
                                      </p:cBhvr>
                                      <p:to>
                                        <p:strVal val="visible"/>
                                      </p:to>
                                    </p:set>
                                    <p:anim calcmode="lin" valueType="num">
                                      <p:cBhvr>
                                        <p:cTn id="23" dur="500" fill="hold"/>
                                        <p:tgtEl>
                                          <p:spTgt spid="113">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1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13">
                                            <p:txEl>
                                              <p:pRg st="3" end="3"/>
                                            </p:txEl>
                                          </p:spTgt>
                                        </p:tgtEl>
                                        <p:attrNameLst>
                                          <p:attrName>style.visibility</p:attrName>
                                        </p:attrNameLst>
                                      </p:cBhvr>
                                      <p:to>
                                        <p:strVal val="visible"/>
                                      </p:to>
                                    </p:set>
                                    <p:anim calcmode="lin" valueType="num">
                                      <p:cBhvr>
                                        <p:cTn id="29" dur="500" fill="hold"/>
                                        <p:tgtEl>
                                          <p:spTgt spid="113">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1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113">
                                            <p:txEl>
                                              <p:pRg st="4" end="4"/>
                                            </p:txEl>
                                          </p:spTgt>
                                        </p:tgtEl>
                                        <p:attrNameLst>
                                          <p:attrName>style.visibility</p:attrName>
                                        </p:attrNameLst>
                                      </p:cBhvr>
                                      <p:to>
                                        <p:strVal val="visible"/>
                                      </p:to>
                                    </p:set>
                                    <p:anim calcmode="lin" valueType="num">
                                      <p:cBhvr>
                                        <p:cTn id="35" dur="500" fill="hold"/>
                                        <p:tgtEl>
                                          <p:spTgt spid="113">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1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1" nodeType="clickEffect">
                                  <p:stCondLst>
                                    <p:cond delay="0"/>
                                  </p:stCondLst>
                                  <p:iterate>
                                    <p:tmAbs val="0"/>
                                  </p:iterate>
                                  <p:childTnLst>
                                    <p:set>
                                      <p:cBhvr>
                                        <p:cTn id="40" fill="hold"/>
                                        <p:tgtEl>
                                          <p:spTgt spid="113">
                                            <p:txEl>
                                              <p:pRg st="5" end="5"/>
                                            </p:txEl>
                                          </p:spTgt>
                                        </p:tgtEl>
                                        <p:attrNameLst>
                                          <p:attrName>style.visibility</p:attrName>
                                        </p:attrNameLst>
                                      </p:cBhvr>
                                      <p:to>
                                        <p:strVal val="visible"/>
                                      </p:to>
                                    </p:set>
                                    <p:anim calcmode="lin" valueType="num">
                                      <p:cBhvr>
                                        <p:cTn id="41" dur="500" fill="hold"/>
                                        <p:tgtEl>
                                          <p:spTgt spid="113">
                                            <p:txEl>
                                              <p:pRg st="5" end="5"/>
                                            </p:txEl>
                                          </p:spTgt>
                                        </p:tgtEl>
                                        <p:attrNameLst>
                                          <p:attrName>ppt_x</p:attrName>
                                        </p:attrNameLst>
                                      </p:cBhvr>
                                      <p:tavLst>
                                        <p:tav tm="0">
                                          <p:val>
                                            <p:strVal val="0-#ppt_w/2"/>
                                          </p:val>
                                        </p:tav>
                                        <p:tav tm="100000">
                                          <p:val>
                                            <p:strVal val="#ppt_x"/>
                                          </p:val>
                                        </p:tav>
                                      </p:tavLst>
                                    </p:anim>
                                    <p:anim calcmode="lin" valueType="num">
                                      <p:cBhvr>
                                        <p:cTn id="42" dur="500" fill="hold"/>
                                        <p:tgtEl>
                                          <p:spTgt spid="1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1" nodeType="clickEffect">
                                  <p:stCondLst>
                                    <p:cond delay="0"/>
                                  </p:stCondLst>
                                  <p:iterate>
                                    <p:tmAbs val="0"/>
                                  </p:iterate>
                                  <p:childTnLst>
                                    <p:set>
                                      <p:cBhvr>
                                        <p:cTn id="46" fill="hold"/>
                                        <p:tgtEl>
                                          <p:spTgt spid="113">
                                            <p:txEl>
                                              <p:pRg st="6" end="6"/>
                                            </p:txEl>
                                          </p:spTgt>
                                        </p:tgtEl>
                                        <p:attrNameLst>
                                          <p:attrName>style.visibility</p:attrName>
                                        </p:attrNameLst>
                                      </p:cBhvr>
                                      <p:to>
                                        <p:strVal val="visible"/>
                                      </p:to>
                                    </p:set>
                                    <p:anim calcmode="lin" valueType="num">
                                      <p:cBhvr>
                                        <p:cTn id="47" dur="500" fill="hold"/>
                                        <p:tgtEl>
                                          <p:spTgt spid="113">
                                            <p:txEl>
                                              <p:pRg st="6" end="6"/>
                                            </p:txEl>
                                          </p:spTgt>
                                        </p:tgtEl>
                                        <p:attrNameLst>
                                          <p:attrName>ppt_x</p:attrName>
                                        </p:attrNameLst>
                                      </p:cBhvr>
                                      <p:tavLst>
                                        <p:tav tm="0">
                                          <p:val>
                                            <p:strVal val="0-#ppt_w/2"/>
                                          </p:val>
                                        </p:tav>
                                        <p:tav tm="100000">
                                          <p:val>
                                            <p:strVal val="#ppt_x"/>
                                          </p:val>
                                        </p:tav>
                                      </p:tavLst>
                                    </p:anim>
                                    <p:anim calcmode="lin" valueType="num">
                                      <p:cBhvr>
                                        <p:cTn id="48" dur="500" fill="hold"/>
                                        <p:tgtEl>
                                          <p:spTgt spid="11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349AA"/>
        </a:solidFill>
        <a:effectLst/>
      </p:bgPr>
    </p:bg>
    <p:spTree>
      <p:nvGrpSpPr>
        <p:cNvPr id="1" name=""/>
        <p:cNvGrpSpPr/>
        <p:nvPr/>
      </p:nvGrpSpPr>
      <p:grpSpPr>
        <a:xfrm>
          <a:off x="0" y="0"/>
          <a:ext cx="0" cy="0"/>
          <a:chOff x="0" y="0"/>
          <a:chExt cx="0" cy="0"/>
        </a:xfrm>
      </p:grpSpPr>
      <p:sp>
        <p:nvSpPr>
          <p:cNvPr id="116" name="Joanne when asked “Can you describe a time in the last week when you really clicked with Sam?”…"/>
          <p:cNvSpPr/>
          <p:nvPr/>
        </p:nvSpPr>
        <p:spPr>
          <a:xfrm>
            <a:off x="-1" y="0"/>
            <a:ext cx="9144001" cy="640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0639" marR="40639" defTabSz="914400">
              <a:buClr>
                <a:srgbClr val="000000"/>
              </a:buClr>
              <a:buFont typeface="Times New Roman"/>
              <a:defRPr sz="3600">
                <a:uFill>
                  <a:solidFill>
                    <a:srgbClr val="000000"/>
                  </a:solidFill>
                </a:uFill>
                <a:latin typeface="+mj-lt"/>
                <a:ea typeface="+mj-ea"/>
                <a:cs typeface="+mj-cs"/>
                <a:sym typeface="Times New Roman"/>
              </a:defRPr>
            </a:pPr>
            <a:r>
              <a:t> </a:t>
            </a:r>
          </a:p>
          <a:p>
            <a:pPr marL="40639" marR="40639" defTabSz="914400">
              <a:buClr>
                <a:srgbClr val="FFFB00"/>
              </a:buClr>
              <a:buFont typeface="Times New Roman"/>
              <a:defRPr sz="3600" b="1">
                <a:solidFill>
                  <a:srgbClr val="FFFB00"/>
                </a:solidFill>
                <a:uFill>
                  <a:solidFill>
                    <a:srgbClr val="FFFB00"/>
                  </a:solidFill>
                </a:uFill>
                <a:latin typeface="+mj-lt"/>
                <a:ea typeface="+mj-ea"/>
                <a:cs typeface="+mj-cs"/>
                <a:sym typeface="Times New Roman"/>
              </a:defRPr>
            </a:pPr>
            <a:r>
              <a:t>Joanne when asked “Can you describe a time in the last week when you really clicked with Sam?”</a:t>
            </a:r>
          </a:p>
          <a:p>
            <a:pPr marL="40639" marR="40639" defTabSz="914400">
              <a:buClr>
                <a:srgbClr val="FFFB00"/>
              </a:buClr>
              <a:buFont typeface="Times New Roman"/>
              <a:defRPr sz="2400">
                <a:uFill>
                  <a:solidFill>
                    <a:srgbClr val="000000"/>
                  </a:solidFill>
                </a:uFill>
                <a:latin typeface="+mn-lt"/>
                <a:ea typeface="+mn-ea"/>
                <a:cs typeface="+mn-cs"/>
                <a:sym typeface="Arial"/>
              </a:defRPr>
            </a:pPr>
            <a:endParaRPr/>
          </a:p>
          <a:p>
            <a:pPr marL="40639" marR="40639" defTabSz="914400">
              <a:buClr>
                <a:srgbClr val="FFFB00"/>
              </a:buClr>
              <a:buFont typeface="Times New Roman"/>
              <a:defRPr sz="2400">
                <a:uFill>
                  <a:solidFill>
                    <a:srgbClr val="000000"/>
                  </a:solidFill>
                </a:uFill>
                <a:latin typeface="+mn-lt"/>
                <a:ea typeface="+mn-ea"/>
                <a:cs typeface="+mn-cs"/>
                <a:sym typeface="Arial"/>
              </a:defRPr>
            </a:pPr>
            <a:r>
              <a:rPr sz="3600">
                <a:solidFill>
                  <a:srgbClr val="FFFB00"/>
                </a:solidFill>
                <a:uFill>
                  <a:solidFill>
                    <a:srgbClr val="FFFB00"/>
                  </a:solidFill>
                </a:uFill>
                <a:latin typeface="+mj-lt"/>
                <a:ea typeface="+mj-ea"/>
                <a:cs typeface="+mj-cs"/>
                <a:sym typeface="Times New Roman"/>
              </a:rPr>
              <a:t>W</a:t>
            </a:r>
            <a:r>
              <a:rPr sz="3200">
                <a:solidFill>
                  <a:srgbClr val="FFFB00"/>
                </a:solidFill>
                <a:uFill>
                  <a:solidFill>
                    <a:srgbClr val="FFFB00"/>
                  </a:solidFill>
                </a:uFill>
                <a:latin typeface="+mj-lt"/>
                <a:ea typeface="+mj-ea"/>
                <a:cs typeface="+mj-cs"/>
                <a:sym typeface="Times New Roman"/>
              </a:rPr>
              <a:t>e were gardening yesterday, and I found this big, fat green bug, in the soil and brought it over for him to see it, and he really liked it.  And he likes wood lice, which I can’t stand, and he said ‘Feel it on your hand Mummy, it’s all tickly’.  And so I let him put a wood lice on my hand, which was against my better judgment, and he really liked the fact that it was running all over me.  </a:t>
            </a:r>
          </a:p>
        </p:txBody>
      </p:sp>
    </p:spTree>
  </p:cSld>
  <p:clrMapOvr>
    <a:masterClrMapping/>
  </p:clrMapOvr>
  <mc:AlternateContent xmlns:mc="http://schemas.openxmlformats.org/markup-compatibility/2006" xmlns:p14="http://schemas.microsoft.com/office/powerpoint/2010/main">
    <mc:Choice Requires="p14">
      <p:transition spd="med" p14:dur="600">
        <p:blinds/>
      </p:transition>
    </mc:Choice>
    <mc:Fallback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118" name="Julia when asked “What do you like most about Tom?”…"/>
          <p:cNvSpPr/>
          <p:nvPr/>
        </p:nvSpPr>
        <p:spPr>
          <a:xfrm>
            <a:off x="-1" y="0"/>
            <a:ext cx="9144001" cy="7162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0639" marR="40639" defTabSz="914400">
              <a:buClr>
                <a:srgbClr val="FFFFFF"/>
              </a:buClr>
              <a:buFont typeface="Times New Roman"/>
              <a:defRPr sz="3200" b="1">
                <a:solidFill>
                  <a:srgbClr val="FFFFFF"/>
                </a:solidFill>
                <a:uFill>
                  <a:solidFill>
                    <a:srgbClr val="FFFFFF"/>
                  </a:solidFill>
                </a:uFill>
                <a:latin typeface="+mj-lt"/>
                <a:ea typeface="+mj-ea"/>
                <a:cs typeface="+mj-cs"/>
                <a:sym typeface="Times New Roman"/>
              </a:defRPr>
            </a:pPr>
            <a:r>
              <a:t>Julia when asked “What do you like most about Tom?”  </a:t>
            </a:r>
          </a:p>
          <a:p>
            <a:pPr marL="40639" marR="40639" defTabSz="914400">
              <a:buClr>
                <a:srgbClr val="FFFFFF"/>
              </a:buClr>
              <a:buFont typeface="Times New Roman"/>
              <a:defRPr sz="3200" b="1">
                <a:solidFill>
                  <a:srgbClr val="FFFFFF"/>
                </a:solidFill>
                <a:uFill>
                  <a:solidFill>
                    <a:srgbClr val="FFFFFF"/>
                  </a:solidFill>
                </a:uFill>
                <a:latin typeface="+mj-lt"/>
                <a:ea typeface="+mj-ea"/>
                <a:cs typeface="+mj-cs"/>
                <a:sym typeface="Times New Roman"/>
              </a:defRPr>
            </a:pPr>
            <a:r>
              <a:t> </a:t>
            </a:r>
          </a:p>
          <a:p>
            <a:pPr marL="40639" marR="40639" defTabSz="914400">
              <a:buClr>
                <a:srgbClr val="FFFFFF"/>
              </a:buClr>
              <a:buFont typeface="Times New Roman"/>
              <a:defRPr sz="2400">
                <a:uFill>
                  <a:solidFill>
                    <a:srgbClr val="000000"/>
                  </a:solidFill>
                </a:uFill>
                <a:latin typeface="+mn-lt"/>
                <a:ea typeface="+mn-ea"/>
                <a:cs typeface="+mn-cs"/>
                <a:sym typeface="Arial"/>
              </a:defRPr>
            </a:pPr>
            <a:r>
              <a:rPr sz="3200">
                <a:solidFill>
                  <a:srgbClr val="FFFFFF"/>
                </a:solidFill>
                <a:uFill>
                  <a:solidFill>
                    <a:srgbClr val="FFFFFF"/>
                  </a:solidFill>
                </a:uFill>
                <a:latin typeface="+mj-lt"/>
                <a:ea typeface="+mj-ea"/>
                <a:cs typeface="+mj-cs"/>
                <a:sym typeface="Times New Roman"/>
              </a:rPr>
              <a:t>Tom is a little charmer.  You know, I mean when people look at him, you know, they see what appears to be a happy little child.  He’s far from being a happy little child.  He needs statementing.  The previous borough got out of that.  Hopefully the borough that we’re in, will do that for him.  But just say, you know, the worst scenario and, you know, he didn’t do very well at school and that, he could probably get by in life because of his charm.  Once he got to the stage where he could use it to his own good, whereas at the moment he’s not able to reason or anything like that</a:t>
            </a:r>
            <a:r>
              <a:rPr sz="3200">
                <a:latin typeface="+mj-lt"/>
                <a:ea typeface="+mj-ea"/>
                <a:cs typeface="+mj-cs"/>
                <a:sym typeface="Times New Roman"/>
              </a:rPr>
              <a:t>.</a:t>
            </a:r>
            <a:r>
              <a:rPr sz="3400">
                <a:latin typeface="+mj-lt"/>
                <a:ea typeface="+mj-ea"/>
                <a:cs typeface="+mj-cs"/>
                <a:sym typeface="Times New Roman"/>
              </a:rPr>
              <a:t>  </a:t>
            </a:r>
          </a:p>
          <a:p>
            <a:pPr marL="40639" marR="40639" defTabSz="914400">
              <a:buClr>
                <a:srgbClr val="000000"/>
              </a:buClr>
              <a:buFont typeface="Times New Roman"/>
              <a:defRPr sz="3400">
                <a:uFill>
                  <a:solidFill>
                    <a:srgbClr val="000000"/>
                  </a:solidFill>
                </a:uFill>
                <a:latin typeface="+mj-lt"/>
                <a:ea typeface="+mj-ea"/>
                <a:cs typeface="+mj-cs"/>
                <a:sym typeface="Times New Roman"/>
              </a:defRPr>
            </a:pPr>
            <a:r>
              <a:t> </a:t>
            </a:r>
          </a:p>
        </p:txBody>
      </p:sp>
    </p:spTree>
  </p:cSld>
  <p:clrMapOvr>
    <a:masterClrMapping/>
  </p:clrMapOvr>
  <mc:AlternateContent xmlns:mc="http://schemas.openxmlformats.org/markup-compatibility/2006" xmlns:p14="http://schemas.microsoft.com/office/powerpoint/2010/main">
    <mc:Choice Requires="p14">
      <p:transition spd="med" p14:dur="600">
        <p:blinds dir="vert"/>
      </p:transition>
    </mc:Choice>
    <mc:Fallback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Mothers rated as autonomous-secure  (vs insecure) and their responses to  Experience of Parenting Interview at placement:"/>
          <p:cNvSpPr>
            <a:spLocks noGrp="1"/>
          </p:cNvSpPr>
          <p:nvPr>
            <p:ph type="title"/>
          </p:nvPr>
        </p:nvSpPr>
        <p:spPr>
          <a:xfrm>
            <a:off x="0" y="0"/>
            <a:ext cx="9144000" cy="1981200"/>
          </a:xfrm>
          <a:prstGeom prst="rect">
            <a:avLst/>
          </a:prstGeom>
        </p:spPr>
        <p:txBody>
          <a:bodyPr/>
          <a:lstStyle/>
          <a:p>
            <a:r>
              <a:rPr sz="3200" b="1"/>
              <a:t>Mothers rated as </a:t>
            </a:r>
            <a:r>
              <a:rPr sz="3200" b="1">
                <a:solidFill>
                  <a:srgbClr val="008F00"/>
                </a:solidFill>
                <a:uFill>
                  <a:solidFill>
                    <a:srgbClr val="008F00"/>
                  </a:solidFill>
                </a:uFill>
              </a:rPr>
              <a:t>autonomous-secure</a:t>
            </a:r>
            <a:r>
              <a:rPr sz="3200" b="1"/>
              <a:t> </a:t>
            </a:r>
            <a:br>
              <a:rPr sz="3200" b="1"/>
            </a:br>
            <a:r>
              <a:rPr sz="3200" b="1"/>
              <a:t>(vs insecure) and their responses to </a:t>
            </a:r>
            <a:br>
              <a:rPr sz="3200" b="1"/>
            </a:br>
            <a:r>
              <a:rPr sz="3200" b="1"/>
              <a:t>Experience of Parenting Interview at placement:</a:t>
            </a:r>
          </a:p>
        </p:txBody>
      </p:sp>
      <p:sp>
        <p:nvSpPr>
          <p:cNvPr id="121" name="More:…"/>
          <p:cNvSpPr>
            <a:spLocks noGrp="1"/>
          </p:cNvSpPr>
          <p:nvPr>
            <p:ph type="body" idx="1"/>
          </p:nvPr>
        </p:nvSpPr>
        <p:spPr>
          <a:xfrm>
            <a:off x="304800" y="1295400"/>
            <a:ext cx="8534400" cy="4343400"/>
          </a:xfrm>
          <a:prstGeom prst="rect">
            <a:avLst/>
          </a:prstGeom>
        </p:spPr>
        <p:txBody>
          <a:bodyPr/>
          <a:lstStyle/>
          <a:p>
            <a:pPr marL="40640" indent="0">
              <a:buClr>
                <a:srgbClr val="000000"/>
              </a:buClr>
              <a:buFont typeface="Arial"/>
              <a:defRPr sz="3600"/>
            </a:pPr>
            <a:endParaRPr/>
          </a:p>
          <a:p>
            <a:pPr marL="40639" indent="0">
              <a:buClr>
                <a:srgbClr val="FF2600"/>
              </a:buClr>
              <a:buSzTx/>
              <a:buFont typeface="Arial"/>
              <a:buNone/>
            </a:pPr>
            <a:r>
              <a:rPr sz="3600" b="1">
                <a:solidFill>
                  <a:srgbClr val="FF2600"/>
                </a:solidFill>
                <a:uFill>
                  <a:solidFill>
                    <a:srgbClr val="FF2600"/>
                  </a:solidFill>
                </a:uFill>
              </a:rPr>
              <a:t>More:</a:t>
            </a:r>
            <a:r>
              <a:rPr sz="3600"/>
              <a:t> </a:t>
            </a:r>
          </a:p>
          <a:p>
            <a:pPr marL="40639" indent="0">
              <a:buClr>
                <a:srgbClr val="000000"/>
              </a:buClr>
              <a:buSzTx/>
              <a:buFont typeface="Arial"/>
              <a:buNone/>
              <a:defRPr sz="3600"/>
            </a:pPr>
            <a:r>
              <a:t>-joy, competence, child focus, reflection on relationship, richness, and vividness of description</a:t>
            </a:r>
          </a:p>
          <a:p>
            <a:pPr marL="40639" indent="0">
              <a:buClr>
                <a:srgbClr val="FF2600"/>
              </a:buClr>
              <a:buSzTx/>
              <a:buFont typeface="Arial"/>
              <a:buNone/>
              <a:defRPr sz="3600" b="1">
                <a:solidFill>
                  <a:srgbClr val="FF2600"/>
                </a:solidFill>
                <a:uFill>
                  <a:solidFill>
                    <a:srgbClr val="FF2600"/>
                  </a:solidFill>
                </a:uFill>
              </a:defRPr>
            </a:pPr>
            <a:r>
              <a:t>Less:</a:t>
            </a:r>
          </a:p>
          <a:p>
            <a:pPr marL="40639" indent="0">
              <a:buClr>
                <a:srgbClr val="000000"/>
              </a:buClr>
              <a:buSzTx/>
              <a:buFont typeface="Arial"/>
              <a:buNone/>
              <a:defRPr sz="3600"/>
            </a:pPr>
            <a:r>
              <a:t>-anger, despair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21">
                                            <p:bg/>
                                          </p:spTgt>
                                        </p:tgtEl>
                                        <p:attrNameLst>
                                          <p:attrName>style.visibility</p:attrName>
                                        </p:attrNameLst>
                                      </p:cBhvr>
                                      <p:to>
                                        <p:strVal val="visible"/>
                                      </p:to>
                                    </p:set>
                                    <p:anim calcmode="lin" valueType="num">
                                      <p:cBhvr>
                                        <p:cTn id="7" dur="500" fill="hold"/>
                                        <p:tgtEl>
                                          <p:spTgt spid="121">
                                            <p:bg/>
                                          </p:spTgt>
                                        </p:tgtEl>
                                        <p:attrNameLst>
                                          <p:attrName>ppt_x</p:attrName>
                                        </p:attrNameLst>
                                      </p:cBhvr>
                                      <p:tavLst>
                                        <p:tav tm="0">
                                          <p:val>
                                            <p:strVal val="0-#ppt_w/2"/>
                                          </p:val>
                                        </p:tav>
                                        <p:tav tm="100000">
                                          <p:val>
                                            <p:strVal val="#ppt_x"/>
                                          </p:val>
                                        </p:tav>
                                      </p:tavLst>
                                    </p:anim>
                                    <p:anim calcmode="lin" valueType="num">
                                      <p:cBhvr>
                                        <p:cTn id="8" dur="500" fill="hold"/>
                                        <p:tgtEl>
                                          <p:spTgt spid="12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1">
                                            <p:txEl>
                                              <p:pRg st="0" end="0"/>
                                            </p:txEl>
                                          </p:spTgt>
                                        </p:tgtEl>
                                        <p:attrNameLst>
                                          <p:attrName>style.visibility</p:attrName>
                                        </p:attrNameLst>
                                      </p:cBhvr>
                                      <p:to>
                                        <p:strVal val="visible"/>
                                      </p:to>
                                    </p:set>
                                    <p:anim calcmode="lin" valueType="num">
                                      <p:cBhvr>
                                        <p:cTn id="11"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21">
                                            <p:txEl>
                                              <p:pRg st="1" end="1"/>
                                            </p:txEl>
                                          </p:spTgt>
                                        </p:tgtEl>
                                        <p:attrNameLst>
                                          <p:attrName>style.visibility</p:attrName>
                                        </p:attrNameLst>
                                      </p:cBhvr>
                                      <p:to>
                                        <p:strVal val="visible"/>
                                      </p:to>
                                    </p:set>
                                    <p:anim calcmode="lin" valueType="num">
                                      <p:cBhvr>
                                        <p:cTn id="17" dur="500" fill="hold"/>
                                        <p:tgtEl>
                                          <p:spTgt spid="121">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21">
                                            <p:txEl>
                                              <p:pRg st="2" end="2"/>
                                            </p:txEl>
                                          </p:spTgt>
                                        </p:tgtEl>
                                        <p:attrNameLst>
                                          <p:attrName>style.visibility</p:attrName>
                                        </p:attrNameLst>
                                      </p:cBhvr>
                                      <p:to>
                                        <p:strVal val="visible"/>
                                      </p:to>
                                    </p:set>
                                    <p:anim calcmode="lin" valueType="num">
                                      <p:cBhvr>
                                        <p:cTn id="23" dur="500" fill="hold"/>
                                        <p:tgtEl>
                                          <p:spTgt spid="121">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1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21">
                                            <p:txEl>
                                              <p:pRg st="3" end="3"/>
                                            </p:txEl>
                                          </p:spTgt>
                                        </p:tgtEl>
                                        <p:attrNameLst>
                                          <p:attrName>style.visibility</p:attrName>
                                        </p:attrNameLst>
                                      </p:cBhvr>
                                      <p:to>
                                        <p:strVal val="visible"/>
                                      </p:to>
                                    </p:set>
                                    <p:anim calcmode="lin" valueType="num">
                                      <p:cBhvr>
                                        <p:cTn id="29" dur="500" fill="hold"/>
                                        <p:tgtEl>
                                          <p:spTgt spid="121">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1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121">
                                            <p:txEl>
                                              <p:pRg st="4" end="4"/>
                                            </p:txEl>
                                          </p:spTgt>
                                        </p:tgtEl>
                                        <p:attrNameLst>
                                          <p:attrName>style.visibility</p:attrName>
                                        </p:attrNameLst>
                                      </p:cBhvr>
                                      <p:to>
                                        <p:strVal val="visible"/>
                                      </p:to>
                                    </p:set>
                                    <p:anim calcmode="lin" valueType="num">
                                      <p:cBhvr>
                                        <p:cTn id="35" dur="500" fill="hold"/>
                                        <p:tgtEl>
                                          <p:spTgt spid="121">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12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49AA"/>
        </a:solidFill>
        <a:effectLst/>
      </p:bgPr>
    </p:bg>
    <p:spTree>
      <p:nvGrpSpPr>
        <p:cNvPr id="1" name=""/>
        <p:cNvGrpSpPr/>
        <p:nvPr/>
      </p:nvGrpSpPr>
      <p:grpSpPr>
        <a:xfrm>
          <a:off x="0" y="0"/>
          <a:ext cx="0" cy="0"/>
          <a:chOff x="0" y="0"/>
          <a:chExt cx="0" cy="0"/>
        </a:xfrm>
      </p:grpSpPr>
      <p:sp>
        <p:nvSpPr>
          <p:cNvPr id="62" name="Bowlby on persisting models"/>
          <p:cNvSpPr>
            <a:spLocks noGrp="1"/>
          </p:cNvSpPr>
          <p:nvPr>
            <p:ph type="title"/>
          </p:nvPr>
        </p:nvSpPr>
        <p:spPr>
          <a:xfrm>
            <a:off x="838200" y="152400"/>
            <a:ext cx="7543800" cy="1371600"/>
          </a:xfrm>
          <a:prstGeom prst="rect">
            <a:avLst/>
          </a:prstGeom>
        </p:spPr>
        <p:txBody>
          <a:bodyPr/>
          <a:lstStyle>
            <a:lvl1pPr>
              <a:defRPr>
                <a:solidFill>
                  <a:srgbClr val="FFFB00"/>
                </a:solidFill>
                <a:uFill>
                  <a:solidFill>
                    <a:srgbClr val="FFFB00"/>
                  </a:solidFill>
                </a:uFill>
              </a:defRPr>
            </a:lvl1pPr>
          </a:lstStyle>
          <a:p>
            <a:r>
              <a:t>Bowlby on persisting models</a:t>
            </a:r>
          </a:p>
        </p:txBody>
      </p:sp>
      <p:sp>
        <p:nvSpPr>
          <p:cNvPr id="63" name="… it seems necessary to postulate that whatever representational models of attachment figures and of self an individual builds during his childhood and adolescence, tend to persist relatively unchanged into and throughout adult life. As a result he tends to assimilate any new person with whom he may form a bond, to an existing model and often continue to do so despite repeat evidence that the model is inappropriate. Similarly he expects to be perceived and treated by them in ways that would be appropriate to his self models and to continue with such expectations despite contrary evidence."/>
          <p:cNvSpPr>
            <a:spLocks noGrp="1"/>
          </p:cNvSpPr>
          <p:nvPr>
            <p:ph type="body" idx="1"/>
          </p:nvPr>
        </p:nvSpPr>
        <p:spPr>
          <a:xfrm>
            <a:off x="914400" y="1524000"/>
            <a:ext cx="7239000" cy="5334000"/>
          </a:xfrm>
          <a:prstGeom prst="rect">
            <a:avLst/>
          </a:prstGeom>
        </p:spPr>
        <p:txBody>
          <a:bodyPr/>
          <a:lstStyle/>
          <a:p>
            <a:pPr marL="40639" indent="0" algn="ctr">
              <a:buClr>
                <a:srgbClr val="000000"/>
              </a:buClr>
              <a:buSzTx/>
              <a:buFont typeface="Arial"/>
              <a:buNone/>
            </a:pPr>
            <a:r>
              <a:t>… </a:t>
            </a:r>
            <a:r>
              <a:rPr sz="2400">
                <a:solidFill>
                  <a:srgbClr val="FFFB00"/>
                </a:solidFill>
                <a:uFill>
                  <a:solidFill>
                    <a:srgbClr val="FFFB00"/>
                  </a:solidFill>
                </a:uFill>
              </a:rPr>
              <a:t>it seems necessary to postulate that whatever representational models of</a:t>
            </a:r>
            <a:r>
              <a:rPr>
                <a:solidFill>
                  <a:srgbClr val="FFFB00"/>
                </a:solidFill>
                <a:uFill>
                  <a:solidFill>
                    <a:srgbClr val="FFFB00"/>
                  </a:solidFill>
                </a:uFill>
              </a:rPr>
              <a:t> </a:t>
            </a:r>
            <a:r>
              <a:rPr sz="2400">
                <a:solidFill>
                  <a:srgbClr val="FFFB00"/>
                </a:solidFill>
                <a:uFill>
                  <a:solidFill>
                    <a:srgbClr val="FFFB00"/>
                  </a:solidFill>
                </a:uFill>
              </a:rPr>
              <a:t>attachment figures and of self an individual builds during his childhood and adolescence, tend to persist relatively unchanged into and throughout adult life. As a result he tends to assimilate any new person with whom he may form a bond, to an existing model and often continue to do so despite repeat evidence that the model is inappropriate. Similarly he expects to be perceived and treated by them in ways that would be appropriate to his self models and to continue with such expectations despite contrary evidence.</a:t>
            </a:r>
          </a:p>
        </p:txBody>
      </p:sp>
    </p:spTree>
  </p:cSld>
  <p:clrMapOvr>
    <a:masterClrMapping/>
  </p:clrMapOvr>
  <mc:AlternateContent xmlns:mc="http://schemas.openxmlformats.org/markup-compatibility/2006" xmlns:p14="http://schemas.microsoft.com/office/powerpoint/2010/main">
    <mc:Choice Requires="p14">
      <p:transition spd="med" p14:dur="600">
        <p:fade thruBlk="1"/>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6" fill="hold" grpId="1" nodeType="clickEffect">
                                  <p:stCondLst>
                                    <p:cond delay="0"/>
                                  </p:stCondLst>
                                  <p:iterate>
                                    <p:tmAbs val="0"/>
                                  </p:iterate>
                                  <p:childTnLst>
                                    <p:set>
                                      <p:cBhvr>
                                        <p:cTn id="6" fill="hold"/>
                                        <p:tgtEl>
                                          <p:spTgt spid="63">
                                            <p:bg/>
                                          </p:spTgt>
                                        </p:tgtEl>
                                        <p:attrNameLst>
                                          <p:attrName>style.visibility</p:attrName>
                                        </p:attrNameLst>
                                      </p:cBhvr>
                                      <p:to>
                                        <p:strVal val="visible"/>
                                      </p:to>
                                    </p:set>
                                    <p:anim calcmode="lin" valueType="num">
                                      <p:cBhvr>
                                        <p:cTn id="7" dur="500" fill="hold"/>
                                        <p:tgtEl>
                                          <p:spTgt spid="63">
                                            <p:bg/>
                                          </p:spTgt>
                                        </p:tgtEl>
                                        <p:attrNameLst>
                                          <p:attrName>ppt_x</p:attrName>
                                        </p:attrNameLst>
                                      </p:cBhvr>
                                      <p:tavLst>
                                        <p:tav tm="0">
                                          <p:val>
                                            <p:strVal val="1+#ppt_w/2"/>
                                          </p:val>
                                        </p:tav>
                                        <p:tav tm="100000">
                                          <p:val>
                                            <p:strVal val="#ppt_x"/>
                                          </p:val>
                                        </p:tav>
                                      </p:tavLst>
                                    </p:anim>
                                    <p:anim calcmode="lin" valueType="num">
                                      <p:cBhvr>
                                        <p:cTn id="8" dur="500" fill="hold"/>
                                        <p:tgtEl>
                                          <p:spTgt spid="63">
                                            <p:bg/>
                                          </p:spTgt>
                                        </p:tgtEl>
                                        <p:attrNameLst>
                                          <p:attrName>ppt_y</p:attrName>
                                        </p:attrNameLst>
                                      </p:cBhvr>
                                      <p:tavLst>
                                        <p:tav tm="0">
                                          <p:val>
                                            <p:strVal val="1+#ppt_h/2"/>
                                          </p:val>
                                        </p:tav>
                                        <p:tav tm="100000">
                                          <p:val>
                                            <p:strVal val="#ppt_y"/>
                                          </p:val>
                                        </p:tav>
                                      </p:tavLst>
                                    </p:anim>
                                  </p:childTnLst>
                                </p:cTn>
                              </p:par>
                              <p:par>
                                <p:cTn id="9" presetID="2" presetClass="entr" presetSubtype="6" fill="hold" grpId="1" nodeType="withEffect">
                                  <p:stCondLst>
                                    <p:cond delay="0"/>
                                  </p:stCondLst>
                                  <p:iterate>
                                    <p:tmAbs val="0"/>
                                  </p:iterate>
                                  <p:childTnLst>
                                    <p:set>
                                      <p:cBhvr>
                                        <p:cTn id="10" fill="hold"/>
                                        <p:tgtEl>
                                          <p:spTgt spid="63">
                                            <p:txEl>
                                              <p:pRg st="0" end="0"/>
                                            </p:txEl>
                                          </p:spTgt>
                                        </p:tgtEl>
                                        <p:attrNameLst>
                                          <p:attrName>style.visibility</p:attrName>
                                        </p:attrNameLst>
                                      </p:cBhvr>
                                      <p:to>
                                        <p:strVal val="visible"/>
                                      </p:to>
                                    </p:set>
                                    <p:anim calcmode="lin" valueType="num">
                                      <p:cBhvr>
                                        <p:cTn id="11" dur="500" fill="hold"/>
                                        <p:tgtEl>
                                          <p:spTgt spid="63">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others rated as autonomous-secure  (vs insecure) and their responses to  Experience of Parenting Interview at one-year follow-up :"/>
          <p:cNvSpPr>
            <a:spLocks noGrp="1"/>
          </p:cNvSpPr>
          <p:nvPr>
            <p:ph type="title"/>
          </p:nvPr>
        </p:nvSpPr>
        <p:spPr>
          <a:xfrm>
            <a:off x="228600" y="0"/>
            <a:ext cx="8915400" cy="2133600"/>
          </a:xfrm>
          <a:prstGeom prst="rect">
            <a:avLst/>
          </a:prstGeom>
        </p:spPr>
        <p:txBody>
          <a:bodyPr/>
          <a:lstStyle/>
          <a:p>
            <a:r>
              <a:rPr sz="3200" b="1"/>
              <a:t>Mothers rated as </a:t>
            </a:r>
            <a:r>
              <a:rPr sz="3200" b="1">
                <a:solidFill>
                  <a:srgbClr val="008F00"/>
                </a:solidFill>
                <a:uFill>
                  <a:solidFill>
                    <a:srgbClr val="008F00"/>
                  </a:solidFill>
                </a:uFill>
              </a:rPr>
              <a:t>autonomous-secure</a:t>
            </a:r>
            <a:r>
              <a:rPr sz="3200" b="1"/>
              <a:t> </a:t>
            </a:r>
            <a:br>
              <a:rPr sz="3200" b="1"/>
            </a:br>
            <a:r>
              <a:rPr sz="3200" b="1"/>
              <a:t>(vs </a:t>
            </a:r>
            <a:r>
              <a:rPr sz="3200" b="1">
                <a:solidFill>
                  <a:srgbClr val="4349AA"/>
                </a:solidFill>
                <a:uFill>
                  <a:solidFill>
                    <a:srgbClr val="4349AA"/>
                  </a:solidFill>
                </a:uFill>
              </a:rPr>
              <a:t>insecure</a:t>
            </a:r>
            <a:r>
              <a:rPr sz="3200" b="1"/>
              <a:t>) and their responses to </a:t>
            </a:r>
            <a:br>
              <a:rPr sz="3200" b="1"/>
            </a:br>
            <a:r>
              <a:rPr sz="3200" b="1"/>
              <a:t>Experience of Parenting Interview at one-year follow-up :</a:t>
            </a:r>
          </a:p>
        </p:txBody>
      </p:sp>
      <p:sp>
        <p:nvSpPr>
          <p:cNvPr id="124" name="More:…"/>
          <p:cNvSpPr>
            <a:spLocks noGrp="1"/>
          </p:cNvSpPr>
          <p:nvPr>
            <p:ph type="body" idx="1"/>
          </p:nvPr>
        </p:nvSpPr>
        <p:spPr>
          <a:xfrm>
            <a:off x="457200" y="1828800"/>
            <a:ext cx="8305800" cy="4038600"/>
          </a:xfrm>
          <a:prstGeom prst="rect">
            <a:avLst/>
          </a:prstGeom>
        </p:spPr>
        <p:txBody>
          <a:bodyPr/>
          <a:lstStyle/>
          <a:p>
            <a:pPr marL="40640" indent="0">
              <a:buClr>
                <a:srgbClr val="000000"/>
              </a:buClr>
              <a:buFont typeface="Arial"/>
            </a:pPr>
            <a:endParaRPr/>
          </a:p>
          <a:p>
            <a:pPr marL="40639" indent="0">
              <a:buClr>
                <a:srgbClr val="FF2600"/>
              </a:buClr>
              <a:buSzTx/>
              <a:buFont typeface="Arial"/>
              <a:buNone/>
            </a:pPr>
            <a:r>
              <a:rPr b="1">
                <a:solidFill>
                  <a:srgbClr val="FF2600"/>
                </a:solidFill>
                <a:uFill>
                  <a:solidFill>
                    <a:srgbClr val="FF2600"/>
                  </a:solidFill>
                </a:uFill>
              </a:rPr>
              <a:t>More:</a:t>
            </a:r>
            <a:r>
              <a:t> </a:t>
            </a:r>
          </a:p>
          <a:p>
            <a:pPr marL="40640" indent="0">
              <a:buClr>
                <a:srgbClr val="000000"/>
              </a:buClr>
              <a:buFont typeface="Arial"/>
              <a:defRPr b="1"/>
            </a:pPr>
            <a:r>
              <a:t>guilt, child is rejecting</a:t>
            </a:r>
          </a:p>
          <a:p>
            <a:pPr marL="40639" indent="0">
              <a:buClr>
                <a:srgbClr val="FF2600"/>
              </a:buClr>
              <a:buSzTx/>
              <a:buFont typeface="Arial"/>
              <a:buNone/>
              <a:defRPr b="1">
                <a:solidFill>
                  <a:srgbClr val="FF2600"/>
                </a:solidFill>
                <a:uFill>
                  <a:solidFill>
                    <a:srgbClr val="FF2600"/>
                  </a:solidFill>
                </a:uFill>
              </a:defRPr>
            </a:pPr>
            <a:r>
              <a:t>But also more:</a:t>
            </a:r>
          </a:p>
          <a:p>
            <a:pPr marL="40640" indent="0">
              <a:buClr>
                <a:srgbClr val="000000"/>
              </a:buClr>
              <a:buFont typeface="Arial"/>
            </a:pPr>
            <a:r>
              <a:rPr b="1"/>
              <a:t>child focus, richness, confidence</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24">
                                            <p:bg/>
                                          </p:spTgt>
                                        </p:tgtEl>
                                        <p:attrNameLst>
                                          <p:attrName>style.visibility</p:attrName>
                                        </p:attrNameLst>
                                      </p:cBhvr>
                                      <p:to>
                                        <p:strVal val="visible"/>
                                      </p:to>
                                    </p:set>
                                    <p:anim calcmode="lin" valueType="num">
                                      <p:cBhvr>
                                        <p:cTn id="7" dur="500" fill="hold"/>
                                        <p:tgtEl>
                                          <p:spTgt spid="124">
                                            <p:bg/>
                                          </p:spTgt>
                                        </p:tgtEl>
                                        <p:attrNameLst>
                                          <p:attrName>ppt_x</p:attrName>
                                        </p:attrNameLst>
                                      </p:cBhvr>
                                      <p:tavLst>
                                        <p:tav tm="0">
                                          <p:val>
                                            <p:strVal val="0-#ppt_w/2"/>
                                          </p:val>
                                        </p:tav>
                                        <p:tav tm="100000">
                                          <p:val>
                                            <p:strVal val="#ppt_x"/>
                                          </p:val>
                                        </p:tav>
                                      </p:tavLst>
                                    </p:anim>
                                    <p:anim calcmode="lin" valueType="num">
                                      <p:cBhvr>
                                        <p:cTn id="8" dur="500" fill="hold"/>
                                        <p:tgtEl>
                                          <p:spTgt spid="12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4">
                                            <p:txEl>
                                              <p:pRg st="0" end="0"/>
                                            </p:txEl>
                                          </p:spTgt>
                                        </p:tgtEl>
                                        <p:attrNameLst>
                                          <p:attrName>style.visibility</p:attrName>
                                        </p:attrNameLst>
                                      </p:cBhvr>
                                      <p:to>
                                        <p:strVal val="visible"/>
                                      </p:to>
                                    </p:set>
                                    <p:anim calcmode="lin" valueType="num">
                                      <p:cBhvr>
                                        <p:cTn id="11" dur="500" fill="hold"/>
                                        <p:tgtEl>
                                          <p:spTgt spid="12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24">
                                            <p:txEl>
                                              <p:pRg st="1" end="1"/>
                                            </p:txEl>
                                          </p:spTgt>
                                        </p:tgtEl>
                                        <p:attrNameLst>
                                          <p:attrName>style.visibility</p:attrName>
                                        </p:attrNameLst>
                                      </p:cBhvr>
                                      <p:to>
                                        <p:strVal val="visible"/>
                                      </p:to>
                                    </p:set>
                                    <p:anim calcmode="lin" valueType="num">
                                      <p:cBhvr>
                                        <p:cTn id="17" dur="500" fill="hold"/>
                                        <p:tgtEl>
                                          <p:spTgt spid="124">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24">
                                            <p:txEl>
                                              <p:pRg st="2" end="2"/>
                                            </p:txEl>
                                          </p:spTgt>
                                        </p:tgtEl>
                                        <p:attrNameLst>
                                          <p:attrName>style.visibility</p:attrName>
                                        </p:attrNameLst>
                                      </p:cBhvr>
                                      <p:to>
                                        <p:strVal val="visible"/>
                                      </p:to>
                                    </p:set>
                                    <p:anim calcmode="lin" valueType="num">
                                      <p:cBhvr>
                                        <p:cTn id="23" dur="500" fill="hold"/>
                                        <p:tgtEl>
                                          <p:spTgt spid="124">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1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24">
                                            <p:txEl>
                                              <p:pRg st="3" end="3"/>
                                            </p:txEl>
                                          </p:spTgt>
                                        </p:tgtEl>
                                        <p:attrNameLst>
                                          <p:attrName>style.visibility</p:attrName>
                                        </p:attrNameLst>
                                      </p:cBhvr>
                                      <p:to>
                                        <p:strVal val="visible"/>
                                      </p:to>
                                    </p:set>
                                    <p:anim calcmode="lin" valueType="num">
                                      <p:cBhvr>
                                        <p:cTn id="29" dur="500" fill="hold"/>
                                        <p:tgtEl>
                                          <p:spTgt spid="124">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1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124">
                                            <p:txEl>
                                              <p:pRg st="4" end="4"/>
                                            </p:txEl>
                                          </p:spTgt>
                                        </p:tgtEl>
                                        <p:attrNameLst>
                                          <p:attrName>style.visibility</p:attrName>
                                        </p:attrNameLst>
                                      </p:cBhvr>
                                      <p:to>
                                        <p:strVal val="visible"/>
                                      </p:to>
                                    </p:set>
                                    <p:anim calcmode="lin" valueType="num">
                                      <p:cBhvr>
                                        <p:cTn id="35" dur="500" fill="hold"/>
                                        <p:tgtEl>
                                          <p:spTgt spid="124">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1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Mother’s rated as autonomous-secure with regard to attachment when interviewed about  their experience of parenting at two year follow-up:"/>
          <p:cNvSpPr>
            <a:spLocks noGrp="1"/>
          </p:cNvSpPr>
          <p:nvPr>
            <p:ph type="title"/>
          </p:nvPr>
        </p:nvSpPr>
        <p:spPr>
          <a:xfrm>
            <a:off x="228600" y="-304800"/>
            <a:ext cx="8915400" cy="2133600"/>
          </a:xfrm>
          <a:prstGeom prst="rect">
            <a:avLst/>
          </a:prstGeom>
        </p:spPr>
        <p:txBody>
          <a:bodyPr/>
          <a:lstStyle/>
          <a:p>
            <a:r>
              <a:rPr sz="2800" b="1"/>
              <a:t>Mother’s rated as </a:t>
            </a:r>
            <a:r>
              <a:rPr sz="2800" b="1">
                <a:solidFill>
                  <a:srgbClr val="008F00"/>
                </a:solidFill>
                <a:uFill>
                  <a:solidFill>
                    <a:srgbClr val="008F00"/>
                  </a:solidFill>
                </a:uFill>
              </a:rPr>
              <a:t>autonomous-secure</a:t>
            </a:r>
            <a:r>
              <a:rPr sz="2800" b="1"/>
              <a:t> with regard to attachment when interviewed about </a:t>
            </a:r>
            <a:br>
              <a:rPr sz="2800" b="1"/>
            </a:br>
            <a:r>
              <a:rPr sz="2800" b="1"/>
              <a:t>their experience of parenting at </a:t>
            </a:r>
            <a:r>
              <a:rPr sz="2800" b="1">
                <a:solidFill>
                  <a:srgbClr val="FF2600"/>
                </a:solidFill>
                <a:uFill>
                  <a:solidFill>
                    <a:srgbClr val="FF2600"/>
                  </a:solidFill>
                </a:uFill>
              </a:rPr>
              <a:t>two</a:t>
            </a:r>
            <a:r>
              <a:rPr sz="2800" b="1"/>
              <a:t> </a:t>
            </a:r>
            <a:r>
              <a:rPr sz="2800" b="1">
                <a:solidFill>
                  <a:srgbClr val="FF2600"/>
                </a:solidFill>
                <a:uFill>
                  <a:solidFill>
                    <a:srgbClr val="FF2600"/>
                  </a:solidFill>
                </a:uFill>
              </a:rPr>
              <a:t>year follow-up</a:t>
            </a:r>
            <a:r>
              <a:rPr sz="2800" b="1"/>
              <a:t>:</a:t>
            </a:r>
          </a:p>
        </p:txBody>
      </p:sp>
      <p:sp>
        <p:nvSpPr>
          <p:cNvPr id="127" name="Less:…"/>
          <p:cNvSpPr>
            <a:spLocks noGrp="1"/>
          </p:cNvSpPr>
          <p:nvPr>
            <p:ph type="body" idx="1"/>
          </p:nvPr>
        </p:nvSpPr>
        <p:spPr>
          <a:xfrm>
            <a:off x="381000" y="762000"/>
            <a:ext cx="8534400" cy="4267200"/>
          </a:xfrm>
          <a:prstGeom prst="rect">
            <a:avLst/>
          </a:prstGeom>
        </p:spPr>
        <p:txBody>
          <a:bodyPr/>
          <a:lstStyle/>
          <a:p>
            <a:pPr marL="40640" indent="0">
              <a:buClr>
                <a:srgbClr val="000000"/>
              </a:buClr>
              <a:buFont typeface="Arial"/>
            </a:pPr>
            <a:endParaRPr/>
          </a:p>
          <a:p>
            <a:pPr marL="40639" indent="0">
              <a:buClr>
                <a:srgbClr val="FF2600"/>
              </a:buClr>
              <a:buSzTx/>
              <a:buFont typeface="Arial"/>
              <a:buNone/>
            </a:pPr>
            <a:r>
              <a:rPr b="1">
                <a:solidFill>
                  <a:srgbClr val="FF2600"/>
                </a:solidFill>
                <a:uFill>
                  <a:solidFill>
                    <a:srgbClr val="FF2600"/>
                  </a:solidFill>
                </a:uFill>
              </a:rPr>
              <a:t>Less:</a:t>
            </a:r>
            <a:r>
              <a:t> </a:t>
            </a:r>
          </a:p>
          <a:p>
            <a:pPr marL="40640" indent="0">
              <a:buClr>
                <a:srgbClr val="000000"/>
              </a:buClr>
              <a:buFont typeface="Arial"/>
            </a:pPr>
            <a:r>
              <a:t>guilt</a:t>
            </a:r>
          </a:p>
          <a:p>
            <a:pPr marL="40639" indent="0">
              <a:buClr>
                <a:srgbClr val="FF2600"/>
              </a:buClr>
              <a:buSzTx/>
              <a:buFont typeface="Arial"/>
              <a:buNone/>
              <a:defRPr b="1">
                <a:solidFill>
                  <a:srgbClr val="FF2600"/>
                </a:solidFill>
                <a:uFill>
                  <a:solidFill>
                    <a:srgbClr val="FF2600"/>
                  </a:solidFill>
                </a:uFill>
              </a:defRPr>
            </a:pPr>
            <a:r>
              <a:t>More:</a:t>
            </a:r>
          </a:p>
          <a:p>
            <a:pPr marL="40640" indent="0">
              <a:buClr>
                <a:srgbClr val="000000"/>
              </a:buClr>
              <a:buFont typeface="Arial"/>
            </a:pPr>
            <a:r>
              <a:t>joy,</a:t>
            </a:r>
            <a:r>
              <a:rPr b="1"/>
              <a:t> </a:t>
            </a:r>
            <a:r>
              <a:t>competence, confidence</a:t>
            </a:r>
          </a:p>
          <a:p>
            <a:pPr marL="40640" indent="0">
              <a:buClr>
                <a:srgbClr val="000000"/>
              </a:buClr>
              <a:buFont typeface="Arial"/>
            </a:pPr>
            <a:r>
              <a:t>knowledge of attachment, reflection on relationship, and richness of perception</a:t>
            </a:r>
          </a:p>
          <a:p>
            <a:pPr marL="40640" indent="0">
              <a:buClr>
                <a:srgbClr val="000000"/>
              </a:buClr>
              <a:buFont typeface="Arial"/>
            </a:pPr>
            <a:r>
              <a:t>coherence: </a:t>
            </a:r>
            <a:r>
              <a:rPr>
                <a:solidFill>
                  <a:srgbClr val="008F00"/>
                </a:solidFill>
                <a:uFill>
                  <a:solidFill>
                    <a:srgbClr val="008F00"/>
                  </a:solidFill>
                </a:uFill>
              </a:rPr>
              <a:t>secure (n=42)</a:t>
            </a:r>
            <a:r>
              <a:t> group </a:t>
            </a:r>
            <a:r>
              <a:rPr u="sng"/>
              <a:t>mean</a:t>
            </a:r>
            <a:r>
              <a:t>=3.4, </a:t>
            </a:r>
            <a:r>
              <a:rPr u="sng"/>
              <a:t>sd</a:t>
            </a:r>
            <a:r>
              <a:t>=.96</a:t>
            </a:r>
          </a:p>
          <a:p>
            <a:pPr marL="40639" indent="0">
              <a:buClr>
                <a:srgbClr val="000000"/>
              </a:buClr>
              <a:buSzTx/>
              <a:buFont typeface="Arial"/>
              <a:buNone/>
            </a:pPr>
            <a:r>
              <a:t>	and </a:t>
            </a:r>
            <a:r>
              <a:rPr>
                <a:solidFill>
                  <a:srgbClr val="0433FF"/>
                </a:solidFill>
                <a:uFill>
                  <a:solidFill>
                    <a:srgbClr val="0433FF"/>
                  </a:solidFill>
                </a:uFill>
              </a:rPr>
              <a:t>insecure (n=13)</a:t>
            </a:r>
            <a:r>
              <a:t> group </a:t>
            </a:r>
            <a:r>
              <a:rPr u="sng"/>
              <a:t>mean</a:t>
            </a:r>
            <a:r>
              <a:t>=2.3, </a:t>
            </a:r>
            <a:r>
              <a:rPr u="sng"/>
              <a:t>sd</a:t>
            </a:r>
            <a:r>
              <a:t>=.66, </a:t>
            </a:r>
          </a:p>
          <a:p>
            <a:pPr marL="40639" indent="0">
              <a:buClr>
                <a:srgbClr val="000000"/>
              </a:buClr>
              <a:buSzTx/>
              <a:buFont typeface="Arial"/>
              <a:buNone/>
            </a:pPr>
            <a:r>
              <a:t>	</a:t>
            </a:r>
            <a:r>
              <a:rPr u="sng"/>
              <a:t>t</a:t>
            </a:r>
            <a:r>
              <a:t>=4.8, </a:t>
            </a:r>
            <a:r>
              <a:rPr u="sng"/>
              <a:t>df</a:t>
            </a:r>
            <a:r>
              <a:t>=1,53,(p &lt; .0001)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27">
                                            <p:bg/>
                                          </p:spTgt>
                                        </p:tgtEl>
                                        <p:attrNameLst>
                                          <p:attrName>style.visibility</p:attrName>
                                        </p:attrNameLst>
                                      </p:cBhvr>
                                      <p:to>
                                        <p:strVal val="visible"/>
                                      </p:to>
                                    </p:set>
                                    <p:anim calcmode="lin" valueType="num">
                                      <p:cBhvr>
                                        <p:cTn id="7" dur="500" fill="hold"/>
                                        <p:tgtEl>
                                          <p:spTgt spid="127">
                                            <p:bg/>
                                          </p:spTgt>
                                        </p:tgtEl>
                                        <p:attrNameLst>
                                          <p:attrName>ppt_x</p:attrName>
                                        </p:attrNameLst>
                                      </p:cBhvr>
                                      <p:tavLst>
                                        <p:tav tm="0">
                                          <p:val>
                                            <p:strVal val="0-#ppt_w/2"/>
                                          </p:val>
                                        </p:tav>
                                        <p:tav tm="100000">
                                          <p:val>
                                            <p:strVal val="#ppt_x"/>
                                          </p:val>
                                        </p:tav>
                                      </p:tavLst>
                                    </p:anim>
                                    <p:anim calcmode="lin" valueType="num">
                                      <p:cBhvr>
                                        <p:cTn id="8" dur="500" fill="hold"/>
                                        <p:tgtEl>
                                          <p:spTgt spid="12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7">
                                            <p:txEl>
                                              <p:pRg st="0" end="0"/>
                                            </p:txEl>
                                          </p:spTgt>
                                        </p:tgtEl>
                                        <p:attrNameLst>
                                          <p:attrName>style.visibility</p:attrName>
                                        </p:attrNameLst>
                                      </p:cBhvr>
                                      <p:to>
                                        <p:strVal val="visible"/>
                                      </p:to>
                                    </p:set>
                                    <p:anim calcmode="lin" valueType="num">
                                      <p:cBhvr>
                                        <p:cTn id="11" dur="500" fill="hold"/>
                                        <p:tgtEl>
                                          <p:spTgt spid="12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27">
                                            <p:txEl>
                                              <p:pRg st="1" end="1"/>
                                            </p:txEl>
                                          </p:spTgt>
                                        </p:tgtEl>
                                        <p:attrNameLst>
                                          <p:attrName>style.visibility</p:attrName>
                                        </p:attrNameLst>
                                      </p:cBhvr>
                                      <p:to>
                                        <p:strVal val="visible"/>
                                      </p:to>
                                    </p:set>
                                    <p:anim calcmode="lin" valueType="num">
                                      <p:cBhvr>
                                        <p:cTn id="17" dur="500" fill="hold"/>
                                        <p:tgtEl>
                                          <p:spTgt spid="12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27">
                                            <p:txEl>
                                              <p:pRg st="2" end="2"/>
                                            </p:txEl>
                                          </p:spTgt>
                                        </p:tgtEl>
                                        <p:attrNameLst>
                                          <p:attrName>style.visibility</p:attrName>
                                        </p:attrNameLst>
                                      </p:cBhvr>
                                      <p:to>
                                        <p:strVal val="visible"/>
                                      </p:to>
                                    </p:set>
                                    <p:anim calcmode="lin" valueType="num">
                                      <p:cBhvr>
                                        <p:cTn id="23" dur="500" fill="hold"/>
                                        <p:tgtEl>
                                          <p:spTgt spid="127">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1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27">
                                            <p:txEl>
                                              <p:pRg st="3" end="3"/>
                                            </p:txEl>
                                          </p:spTgt>
                                        </p:tgtEl>
                                        <p:attrNameLst>
                                          <p:attrName>style.visibility</p:attrName>
                                        </p:attrNameLst>
                                      </p:cBhvr>
                                      <p:to>
                                        <p:strVal val="visible"/>
                                      </p:to>
                                    </p:set>
                                    <p:anim calcmode="lin" valueType="num">
                                      <p:cBhvr>
                                        <p:cTn id="29" dur="500" fill="hold"/>
                                        <p:tgtEl>
                                          <p:spTgt spid="127">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1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127">
                                            <p:txEl>
                                              <p:pRg st="4" end="4"/>
                                            </p:txEl>
                                          </p:spTgt>
                                        </p:tgtEl>
                                        <p:attrNameLst>
                                          <p:attrName>style.visibility</p:attrName>
                                        </p:attrNameLst>
                                      </p:cBhvr>
                                      <p:to>
                                        <p:strVal val="visible"/>
                                      </p:to>
                                    </p:set>
                                    <p:anim calcmode="lin" valueType="num">
                                      <p:cBhvr>
                                        <p:cTn id="35" dur="500" fill="hold"/>
                                        <p:tgtEl>
                                          <p:spTgt spid="127">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1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1" nodeType="clickEffect">
                                  <p:stCondLst>
                                    <p:cond delay="0"/>
                                  </p:stCondLst>
                                  <p:iterate>
                                    <p:tmAbs val="0"/>
                                  </p:iterate>
                                  <p:childTnLst>
                                    <p:set>
                                      <p:cBhvr>
                                        <p:cTn id="40" fill="hold"/>
                                        <p:tgtEl>
                                          <p:spTgt spid="127">
                                            <p:txEl>
                                              <p:pRg st="5" end="5"/>
                                            </p:txEl>
                                          </p:spTgt>
                                        </p:tgtEl>
                                        <p:attrNameLst>
                                          <p:attrName>style.visibility</p:attrName>
                                        </p:attrNameLst>
                                      </p:cBhvr>
                                      <p:to>
                                        <p:strVal val="visible"/>
                                      </p:to>
                                    </p:set>
                                    <p:anim calcmode="lin" valueType="num">
                                      <p:cBhvr>
                                        <p:cTn id="41" dur="500" fill="hold"/>
                                        <p:tgtEl>
                                          <p:spTgt spid="127">
                                            <p:txEl>
                                              <p:pRg st="5" end="5"/>
                                            </p:txEl>
                                          </p:spTgt>
                                        </p:tgtEl>
                                        <p:attrNameLst>
                                          <p:attrName>ppt_x</p:attrName>
                                        </p:attrNameLst>
                                      </p:cBhvr>
                                      <p:tavLst>
                                        <p:tav tm="0">
                                          <p:val>
                                            <p:strVal val="0-#ppt_w/2"/>
                                          </p:val>
                                        </p:tav>
                                        <p:tav tm="100000">
                                          <p:val>
                                            <p:strVal val="#ppt_x"/>
                                          </p:val>
                                        </p:tav>
                                      </p:tavLst>
                                    </p:anim>
                                    <p:anim calcmode="lin" valueType="num">
                                      <p:cBhvr>
                                        <p:cTn id="42" dur="500" fill="hold"/>
                                        <p:tgtEl>
                                          <p:spTgt spid="1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Mothers rated as Unresolved with regard to Loss/Trauma when interviewed about  their Experience of Parenting at placement:"/>
          <p:cNvSpPr>
            <a:spLocks noGrp="1"/>
          </p:cNvSpPr>
          <p:nvPr>
            <p:ph type="title"/>
          </p:nvPr>
        </p:nvSpPr>
        <p:spPr>
          <a:xfrm>
            <a:off x="228600" y="-228600"/>
            <a:ext cx="8915400" cy="2133600"/>
          </a:xfrm>
          <a:prstGeom prst="rect">
            <a:avLst/>
          </a:prstGeom>
        </p:spPr>
        <p:txBody>
          <a:bodyPr/>
          <a:lstStyle/>
          <a:p>
            <a:r>
              <a:rPr sz="3200" b="1"/>
              <a:t>Mothers rated as </a:t>
            </a:r>
            <a:r>
              <a:rPr sz="3200" b="1">
                <a:solidFill>
                  <a:srgbClr val="AB27A9"/>
                </a:solidFill>
                <a:uFill>
                  <a:solidFill>
                    <a:srgbClr val="AB27A9"/>
                  </a:solidFill>
                </a:uFill>
              </a:rPr>
              <a:t>Unresolved</a:t>
            </a:r>
            <a:r>
              <a:rPr sz="3200" b="1"/>
              <a:t> with regard to Loss/Trauma when interviewed about </a:t>
            </a:r>
            <a:br>
              <a:rPr sz="3200" b="1"/>
            </a:br>
            <a:r>
              <a:rPr sz="3200" b="1"/>
              <a:t>their Experience of Parenting at placement</a:t>
            </a:r>
            <a:r>
              <a:rPr sz="2800" b="1"/>
              <a:t>:</a:t>
            </a:r>
          </a:p>
        </p:txBody>
      </p:sp>
      <p:sp>
        <p:nvSpPr>
          <p:cNvPr id="130" name="More:…"/>
          <p:cNvSpPr>
            <a:spLocks noGrp="1"/>
          </p:cNvSpPr>
          <p:nvPr>
            <p:ph type="body" idx="1"/>
          </p:nvPr>
        </p:nvSpPr>
        <p:spPr>
          <a:xfrm>
            <a:off x="609600" y="1066800"/>
            <a:ext cx="8305800" cy="4038600"/>
          </a:xfrm>
          <a:prstGeom prst="rect">
            <a:avLst/>
          </a:prstGeom>
        </p:spPr>
        <p:txBody>
          <a:bodyPr/>
          <a:lstStyle/>
          <a:p>
            <a:pPr marL="40640" indent="0">
              <a:buClr>
                <a:srgbClr val="000000"/>
              </a:buClr>
              <a:buFont typeface="Arial"/>
            </a:pPr>
            <a:endParaRPr/>
          </a:p>
          <a:p>
            <a:pPr marL="40639" indent="0">
              <a:buClr>
                <a:srgbClr val="FF2600"/>
              </a:buClr>
              <a:buSzTx/>
              <a:buFont typeface="Arial"/>
              <a:buNone/>
            </a:pPr>
            <a:endParaRPr/>
          </a:p>
          <a:p>
            <a:pPr marL="40639" indent="0">
              <a:buClr>
                <a:srgbClr val="FF2600"/>
              </a:buClr>
              <a:buSzTx/>
              <a:buFont typeface="Arial"/>
              <a:buNone/>
            </a:pPr>
            <a:r>
              <a:rPr b="1">
                <a:solidFill>
                  <a:srgbClr val="FF2600"/>
                </a:solidFill>
                <a:uFill>
                  <a:solidFill>
                    <a:srgbClr val="FF2600"/>
                  </a:solidFill>
                </a:uFill>
              </a:rPr>
              <a:t>More:</a:t>
            </a:r>
            <a:r>
              <a:t> </a:t>
            </a:r>
          </a:p>
          <a:p>
            <a:pPr marL="40639" indent="0">
              <a:buClr>
                <a:srgbClr val="000000"/>
              </a:buClr>
              <a:buSzTx/>
              <a:buFont typeface="Arial"/>
              <a:buNone/>
            </a:pPr>
            <a:r>
              <a:t>-</a:t>
            </a:r>
            <a:r>
              <a:rPr b="1"/>
              <a:t>need for emotional support, disappointment/despair,  hostility</a:t>
            </a:r>
          </a:p>
          <a:p>
            <a:pPr marL="40639" indent="0">
              <a:buClr>
                <a:srgbClr val="FF2600"/>
              </a:buClr>
              <a:buSzTx/>
              <a:buFont typeface="Arial"/>
              <a:buNone/>
              <a:defRPr b="1">
                <a:solidFill>
                  <a:srgbClr val="FF2600"/>
                </a:solidFill>
                <a:uFill>
                  <a:solidFill>
                    <a:srgbClr val="FF2600"/>
                  </a:solidFill>
                </a:uFill>
              </a:defRPr>
            </a:pPr>
            <a:r>
              <a:t>Less:</a:t>
            </a:r>
          </a:p>
          <a:p>
            <a:pPr marL="40639" indent="0">
              <a:buClr>
                <a:srgbClr val="000000"/>
              </a:buClr>
              <a:buSzTx/>
              <a:buFont typeface="Arial"/>
              <a:buNone/>
            </a:pPr>
            <a:r>
              <a:t>-</a:t>
            </a:r>
            <a:r>
              <a:rPr b="1"/>
              <a:t>joy, competence, confidence, level of child focus, knowledge of attachment, reflection on relationship, coherence, richness of perceptions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30">
                                            <p:bg/>
                                          </p:spTgt>
                                        </p:tgtEl>
                                        <p:attrNameLst>
                                          <p:attrName>style.visibility</p:attrName>
                                        </p:attrNameLst>
                                      </p:cBhvr>
                                      <p:to>
                                        <p:strVal val="visible"/>
                                      </p:to>
                                    </p:set>
                                    <p:anim calcmode="lin" valueType="num">
                                      <p:cBhvr>
                                        <p:cTn id="7" dur="500" fill="hold"/>
                                        <p:tgtEl>
                                          <p:spTgt spid="130">
                                            <p:bg/>
                                          </p:spTgt>
                                        </p:tgtEl>
                                        <p:attrNameLst>
                                          <p:attrName>ppt_x</p:attrName>
                                        </p:attrNameLst>
                                      </p:cBhvr>
                                      <p:tavLst>
                                        <p:tav tm="0">
                                          <p:val>
                                            <p:strVal val="0-#ppt_w/2"/>
                                          </p:val>
                                        </p:tav>
                                        <p:tav tm="100000">
                                          <p:val>
                                            <p:strVal val="#ppt_x"/>
                                          </p:val>
                                        </p:tav>
                                      </p:tavLst>
                                    </p:anim>
                                    <p:anim calcmode="lin" valueType="num">
                                      <p:cBhvr>
                                        <p:cTn id="8" dur="500" fill="hold"/>
                                        <p:tgtEl>
                                          <p:spTgt spid="130">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0">
                                            <p:txEl>
                                              <p:pRg st="0" end="0"/>
                                            </p:txEl>
                                          </p:spTgt>
                                        </p:tgtEl>
                                        <p:attrNameLst>
                                          <p:attrName>style.visibility</p:attrName>
                                        </p:attrNameLst>
                                      </p:cBhvr>
                                      <p:to>
                                        <p:strVal val="visible"/>
                                      </p:to>
                                    </p:set>
                                    <p:anim calcmode="lin" valueType="num">
                                      <p:cBhvr>
                                        <p:cTn id="11" dur="500" fill="hold"/>
                                        <p:tgtEl>
                                          <p:spTgt spid="130">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30">
                                            <p:txEl>
                                              <p:pRg st="1" end="1"/>
                                            </p:txEl>
                                          </p:spTgt>
                                        </p:tgtEl>
                                        <p:attrNameLst>
                                          <p:attrName>style.visibility</p:attrName>
                                        </p:attrNameLst>
                                      </p:cBhvr>
                                      <p:to>
                                        <p:strVal val="visible"/>
                                      </p:to>
                                    </p:set>
                                    <p:anim calcmode="lin" valueType="num">
                                      <p:cBhvr>
                                        <p:cTn id="17" dur="500" fill="hold"/>
                                        <p:tgtEl>
                                          <p:spTgt spid="130">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30">
                                            <p:txEl>
                                              <p:pRg st="2" end="2"/>
                                            </p:txEl>
                                          </p:spTgt>
                                        </p:tgtEl>
                                        <p:attrNameLst>
                                          <p:attrName>style.visibility</p:attrName>
                                        </p:attrNameLst>
                                      </p:cBhvr>
                                      <p:to>
                                        <p:strVal val="visible"/>
                                      </p:to>
                                    </p:set>
                                    <p:anim calcmode="lin" valueType="num">
                                      <p:cBhvr>
                                        <p:cTn id="23" dur="500" fill="hold"/>
                                        <p:tgtEl>
                                          <p:spTgt spid="130">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1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30">
                                            <p:txEl>
                                              <p:pRg st="3" end="3"/>
                                            </p:txEl>
                                          </p:spTgt>
                                        </p:tgtEl>
                                        <p:attrNameLst>
                                          <p:attrName>style.visibility</p:attrName>
                                        </p:attrNameLst>
                                      </p:cBhvr>
                                      <p:to>
                                        <p:strVal val="visible"/>
                                      </p:to>
                                    </p:set>
                                    <p:anim calcmode="lin" valueType="num">
                                      <p:cBhvr>
                                        <p:cTn id="29" dur="500" fill="hold"/>
                                        <p:tgtEl>
                                          <p:spTgt spid="130">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1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130">
                                            <p:txEl>
                                              <p:pRg st="4" end="4"/>
                                            </p:txEl>
                                          </p:spTgt>
                                        </p:tgtEl>
                                        <p:attrNameLst>
                                          <p:attrName>style.visibility</p:attrName>
                                        </p:attrNameLst>
                                      </p:cBhvr>
                                      <p:to>
                                        <p:strVal val="visible"/>
                                      </p:to>
                                    </p:set>
                                    <p:anim calcmode="lin" valueType="num">
                                      <p:cBhvr>
                                        <p:cTn id="35" dur="500" fill="hold"/>
                                        <p:tgtEl>
                                          <p:spTgt spid="130">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1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1" nodeType="clickEffect">
                                  <p:stCondLst>
                                    <p:cond delay="0"/>
                                  </p:stCondLst>
                                  <p:iterate>
                                    <p:tmAbs val="0"/>
                                  </p:iterate>
                                  <p:childTnLst>
                                    <p:set>
                                      <p:cBhvr>
                                        <p:cTn id="40" fill="hold"/>
                                        <p:tgtEl>
                                          <p:spTgt spid="130">
                                            <p:txEl>
                                              <p:pRg st="5" end="5"/>
                                            </p:txEl>
                                          </p:spTgt>
                                        </p:tgtEl>
                                        <p:attrNameLst>
                                          <p:attrName>style.visibility</p:attrName>
                                        </p:attrNameLst>
                                      </p:cBhvr>
                                      <p:to>
                                        <p:strVal val="visible"/>
                                      </p:to>
                                    </p:set>
                                    <p:anim calcmode="lin" valueType="num">
                                      <p:cBhvr>
                                        <p:cTn id="41" dur="500" fill="hold"/>
                                        <p:tgtEl>
                                          <p:spTgt spid="130">
                                            <p:txEl>
                                              <p:pRg st="5" end="5"/>
                                            </p:txEl>
                                          </p:spTgt>
                                        </p:tgtEl>
                                        <p:attrNameLst>
                                          <p:attrName>ppt_x</p:attrName>
                                        </p:attrNameLst>
                                      </p:cBhvr>
                                      <p:tavLst>
                                        <p:tav tm="0">
                                          <p:val>
                                            <p:strVal val="0-#ppt_w/2"/>
                                          </p:val>
                                        </p:tav>
                                        <p:tav tm="100000">
                                          <p:val>
                                            <p:strVal val="#ppt_x"/>
                                          </p:val>
                                        </p:tav>
                                      </p:tavLst>
                                    </p:anim>
                                    <p:anim calcmode="lin" valueType="num">
                                      <p:cBhvr>
                                        <p:cTn id="42" dur="500" fill="hold"/>
                                        <p:tgtEl>
                                          <p:spTgt spid="13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arent Development Interview responses in relation to number of caregivers in child’s history"/>
          <p:cNvSpPr>
            <a:spLocks noGrp="1"/>
          </p:cNvSpPr>
          <p:nvPr>
            <p:ph type="title"/>
          </p:nvPr>
        </p:nvSpPr>
        <p:spPr>
          <a:xfrm>
            <a:off x="0" y="304800"/>
            <a:ext cx="8915400" cy="1219200"/>
          </a:xfrm>
          <a:prstGeom prst="rect">
            <a:avLst/>
          </a:prstGeom>
        </p:spPr>
        <p:txBody>
          <a:bodyPr/>
          <a:lstStyle>
            <a:lvl1pPr>
              <a:defRPr sz="2800">
                <a:solidFill>
                  <a:srgbClr val="4349AA"/>
                </a:solidFill>
                <a:uFill>
                  <a:solidFill>
                    <a:srgbClr val="4349AA"/>
                  </a:solidFill>
                </a:uFill>
              </a:defRPr>
            </a:lvl1pPr>
          </a:lstStyle>
          <a:p>
            <a:r>
              <a:t>Parent Development Interview responses in relation to number of caregivers in child’s history</a:t>
            </a:r>
          </a:p>
        </p:txBody>
      </p:sp>
      <p:sp>
        <p:nvSpPr>
          <p:cNvPr id="133" name="Those with more caregivers prior to placement:…"/>
          <p:cNvSpPr>
            <a:spLocks noGrp="1"/>
          </p:cNvSpPr>
          <p:nvPr>
            <p:ph type="body" idx="1"/>
          </p:nvPr>
        </p:nvSpPr>
        <p:spPr>
          <a:xfrm>
            <a:off x="533400" y="1524000"/>
            <a:ext cx="8229600" cy="5334000"/>
          </a:xfrm>
          <a:prstGeom prst="rect">
            <a:avLst/>
          </a:prstGeom>
        </p:spPr>
        <p:txBody>
          <a:bodyPr/>
          <a:lstStyle/>
          <a:p>
            <a:pPr>
              <a:lnSpc>
                <a:spcPct val="90000"/>
              </a:lnSpc>
              <a:buClr>
                <a:srgbClr val="FF2600"/>
              </a:buClr>
              <a:buSzTx/>
              <a:buFont typeface="Arial"/>
              <a:buNone/>
              <a:defRPr sz="2400" b="1">
                <a:solidFill>
                  <a:srgbClr val="FF2600"/>
                </a:solidFill>
                <a:uFill>
                  <a:solidFill>
                    <a:srgbClr val="FF2600"/>
                  </a:solidFill>
                </a:uFill>
              </a:defRPr>
            </a:pPr>
            <a:r>
              <a:t>Those with more caregivers prior to placement:</a:t>
            </a:r>
          </a:p>
          <a:p>
            <a:pPr>
              <a:lnSpc>
                <a:spcPct val="90000"/>
              </a:lnSpc>
              <a:buClr>
                <a:srgbClr val="000000"/>
              </a:buClr>
              <a:buFont typeface="Arial"/>
              <a:defRPr sz="2400" b="1"/>
            </a:pPr>
            <a:r>
              <a:t>were reported by their mothers to have higher levels of aggression, more controlling behavior, are less affectionate and more rejecting </a:t>
            </a:r>
          </a:p>
          <a:p>
            <a:pPr>
              <a:lnSpc>
                <a:spcPct val="90000"/>
              </a:lnSpc>
              <a:buClr>
                <a:srgbClr val="000000"/>
              </a:buClr>
              <a:buFont typeface="Arial"/>
              <a:defRPr sz="2400" b="1"/>
            </a:pPr>
            <a:r>
              <a:t>Mothers report higher levels/degrees of anger, greater needs for emotional support, lower confidence, &amp; lower degrees of warmth</a:t>
            </a:r>
          </a:p>
          <a:p>
            <a:pPr>
              <a:lnSpc>
                <a:spcPct val="90000"/>
              </a:lnSpc>
              <a:buClr>
                <a:srgbClr val="FF2600"/>
              </a:buClr>
              <a:buSzTx/>
              <a:buFont typeface="Arial"/>
              <a:buNone/>
            </a:pPr>
            <a:r>
              <a:rPr sz="2400" b="1">
                <a:solidFill>
                  <a:srgbClr val="FF2600"/>
                </a:solidFill>
                <a:uFill>
                  <a:solidFill>
                    <a:srgbClr val="FF2600"/>
                  </a:solidFill>
                </a:uFill>
              </a:rPr>
              <a:t>One year on:</a:t>
            </a:r>
            <a:r>
              <a:rPr sz="2400" b="1"/>
              <a:t> more caregivers are associated with more aggression and frustration in the children</a:t>
            </a:r>
          </a:p>
          <a:p>
            <a:pPr>
              <a:lnSpc>
                <a:spcPct val="90000"/>
              </a:lnSpc>
              <a:buClr>
                <a:srgbClr val="FF2600"/>
              </a:buClr>
              <a:buSzTx/>
              <a:buFont typeface="Arial"/>
              <a:buNone/>
            </a:pPr>
            <a:r>
              <a:rPr sz="2400" b="1">
                <a:solidFill>
                  <a:srgbClr val="FF2600"/>
                </a:solidFill>
                <a:uFill>
                  <a:solidFill>
                    <a:srgbClr val="FF2600"/>
                  </a:solidFill>
                </a:uFill>
              </a:rPr>
              <a:t>Two years later</a:t>
            </a:r>
            <a:r>
              <a:rPr sz="2400" b="1"/>
              <a:t>: children with more caregivers do not show differences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33">
                                            <p:bg/>
                                          </p:spTgt>
                                        </p:tgtEl>
                                        <p:attrNameLst>
                                          <p:attrName>style.visibility</p:attrName>
                                        </p:attrNameLst>
                                      </p:cBhvr>
                                      <p:to>
                                        <p:strVal val="visible"/>
                                      </p:to>
                                    </p:set>
                                    <p:anim calcmode="lin" valueType="num">
                                      <p:cBhvr>
                                        <p:cTn id="7" dur="500" fill="hold"/>
                                        <p:tgtEl>
                                          <p:spTgt spid="133">
                                            <p:bg/>
                                          </p:spTgt>
                                        </p:tgtEl>
                                        <p:attrNameLst>
                                          <p:attrName>ppt_x</p:attrName>
                                        </p:attrNameLst>
                                      </p:cBhvr>
                                      <p:tavLst>
                                        <p:tav tm="0">
                                          <p:val>
                                            <p:strVal val="0-#ppt_w/2"/>
                                          </p:val>
                                        </p:tav>
                                        <p:tav tm="100000">
                                          <p:val>
                                            <p:strVal val="#ppt_x"/>
                                          </p:val>
                                        </p:tav>
                                      </p:tavLst>
                                    </p:anim>
                                    <p:anim calcmode="lin" valueType="num">
                                      <p:cBhvr>
                                        <p:cTn id="8" dur="500" fill="hold"/>
                                        <p:tgtEl>
                                          <p:spTgt spid="13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3">
                                            <p:txEl>
                                              <p:pRg st="0" end="0"/>
                                            </p:txEl>
                                          </p:spTgt>
                                        </p:tgtEl>
                                        <p:attrNameLst>
                                          <p:attrName>style.visibility</p:attrName>
                                        </p:attrNameLst>
                                      </p:cBhvr>
                                      <p:to>
                                        <p:strVal val="visible"/>
                                      </p:to>
                                    </p:set>
                                    <p:anim calcmode="lin" valueType="num">
                                      <p:cBhvr>
                                        <p:cTn id="11" dur="500" fill="hold"/>
                                        <p:tgtEl>
                                          <p:spTgt spid="13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33">
                                            <p:txEl>
                                              <p:pRg st="1" end="1"/>
                                            </p:txEl>
                                          </p:spTgt>
                                        </p:tgtEl>
                                        <p:attrNameLst>
                                          <p:attrName>style.visibility</p:attrName>
                                        </p:attrNameLst>
                                      </p:cBhvr>
                                      <p:to>
                                        <p:strVal val="visible"/>
                                      </p:to>
                                    </p:set>
                                    <p:anim calcmode="lin" valueType="num">
                                      <p:cBhvr>
                                        <p:cTn id="17" dur="500" fill="hold"/>
                                        <p:tgtEl>
                                          <p:spTgt spid="133">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33">
                                            <p:txEl>
                                              <p:pRg st="2" end="2"/>
                                            </p:txEl>
                                          </p:spTgt>
                                        </p:tgtEl>
                                        <p:attrNameLst>
                                          <p:attrName>style.visibility</p:attrName>
                                        </p:attrNameLst>
                                      </p:cBhvr>
                                      <p:to>
                                        <p:strVal val="visible"/>
                                      </p:to>
                                    </p:set>
                                    <p:anim calcmode="lin" valueType="num">
                                      <p:cBhvr>
                                        <p:cTn id="23" dur="500" fill="hold"/>
                                        <p:tgtEl>
                                          <p:spTgt spid="133">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1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33">
                                            <p:txEl>
                                              <p:pRg st="3" end="3"/>
                                            </p:txEl>
                                          </p:spTgt>
                                        </p:tgtEl>
                                        <p:attrNameLst>
                                          <p:attrName>style.visibility</p:attrName>
                                        </p:attrNameLst>
                                      </p:cBhvr>
                                      <p:to>
                                        <p:strVal val="visible"/>
                                      </p:to>
                                    </p:set>
                                    <p:anim calcmode="lin" valueType="num">
                                      <p:cBhvr>
                                        <p:cTn id="29" dur="500" fill="hold"/>
                                        <p:tgtEl>
                                          <p:spTgt spid="133">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13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133">
                                            <p:txEl>
                                              <p:pRg st="4" end="4"/>
                                            </p:txEl>
                                          </p:spTgt>
                                        </p:tgtEl>
                                        <p:attrNameLst>
                                          <p:attrName>style.visibility</p:attrName>
                                        </p:attrNameLst>
                                      </p:cBhvr>
                                      <p:to>
                                        <p:strVal val="visible"/>
                                      </p:to>
                                    </p:set>
                                    <p:anim calcmode="lin" valueType="num">
                                      <p:cBhvr>
                                        <p:cTn id="35" dur="500" fill="hold"/>
                                        <p:tgtEl>
                                          <p:spTgt spid="133">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13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orrelations between child’s age and Experience of Parenthood Interview (PDI)  at placement"/>
          <p:cNvSpPr>
            <a:spLocks noGrp="1"/>
          </p:cNvSpPr>
          <p:nvPr>
            <p:ph type="title"/>
          </p:nvPr>
        </p:nvSpPr>
        <p:spPr>
          <a:xfrm>
            <a:off x="304800" y="381000"/>
            <a:ext cx="8610600" cy="1752600"/>
          </a:xfrm>
          <a:prstGeom prst="rect">
            <a:avLst/>
          </a:prstGeom>
        </p:spPr>
        <p:txBody>
          <a:bodyPr/>
          <a:lstStyle/>
          <a:p>
            <a:r>
              <a:rPr sz="3200" b="1">
                <a:solidFill>
                  <a:srgbClr val="0433FF"/>
                </a:solidFill>
                <a:uFill>
                  <a:solidFill>
                    <a:srgbClr val="0433FF"/>
                  </a:solidFill>
                </a:uFill>
              </a:rPr>
              <a:t>Correlations between child’s age and Experience of Parenthood Interview (PDI) </a:t>
            </a:r>
            <a:br>
              <a:rPr sz="3200" b="1">
                <a:solidFill>
                  <a:srgbClr val="0433FF"/>
                </a:solidFill>
                <a:uFill>
                  <a:solidFill>
                    <a:srgbClr val="0433FF"/>
                  </a:solidFill>
                </a:uFill>
              </a:rPr>
            </a:br>
            <a:r>
              <a:rPr sz="3200" b="1">
                <a:solidFill>
                  <a:srgbClr val="0433FF"/>
                </a:solidFill>
                <a:uFill>
                  <a:solidFill>
                    <a:srgbClr val="0433FF"/>
                  </a:solidFill>
                </a:uFill>
              </a:rPr>
              <a:t>at placement</a:t>
            </a:r>
            <a:r>
              <a:rPr sz="2800"/>
              <a:t> </a:t>
            </a:r>
          </a:p>
        </p:txBody>
      </p:sp>
      <p:sp>
        <p:nvSpPr>
          <p:cNvPr id="136" name="For full late-adopted sample, if child was older at placement, mother is more disappointed, child is less happy, &amp; less affectionate…"/>
          <p:cNvSpPr>
            <a:spLocks noGrp="1"/>
          </p:cNvSpPr>
          <p:nvPr>
            <p:ph type="body" idx="1"/>
          </p:nvPr>
        </p:nvSpPr>
        <p:spPr>
          <a:xfrm>
            <a:off x="152400" y="2133600"/>
            <a:ext cx="8991600" cy="4724400"/>
          </a:xfrm>
          <a:prstGeom prst="rect">
            <a:avLst/>
          </a:prstGeom>
        </p:spPr>
        <p:txBody>
          <a:bodyPr/>
          <a:lstStyle/>
          <a:p>
            <a:pPr marL="254952" indent="-214312">
              <a:buClr>
                <a:srgbClr val="000000"/>
              </a:buClr>
              <a:buFont typeface="Arial"/>
            </a:pPr>
            <a:r>
              <a:rPr sz="2000" b="1"/>
              <a:t>For full late-adopted sample</a:t>
            </a:r>
            <a:r>
              <a:rPr sz="2000"/>
              <a:t>, </a:t>
            </a:r>
            <a:r>
              <a:rPr sz="2000" b="1"/>
              <a:t>if child was older at placement, mother is more disappointed, child is less happy,</a:t>
            </a:r>
            <a:r>
              <a:rPr sz="2000"/>
              <a:t> &amp; </a:t>
            </a:r>
            <a:r>
              <a:rPr sz="2000" b="1"/>
              <a:t>less affectionate </a:t>
            </a:r>
          </a:p>
          <a:p>
            <a:pPr>
              <a:buClr>
                <a:srgbClr val="FF2600"/>
              </a:buClr>
              <a:buFont typeface="Arial"/>
              <a:defRPr sz="2000" b="1">
                <a:solidFill>
                  <a:srgbClr val="FF2600"/>
                </a:solidFill>
                <a:uFill>
                  <a:solidFill>
                    <a:srgbClr val="FF2600"/>
                  </a:solidFill>
                </a:uFill>
              </a:defRPr>
            </a:pPr>
            <a:endParaRPr sz="2000" b="1"/>
          </a:p>
          <a:p>
            <a:pPr marL="254952" indent="-214312">
              <a:buClr>
                <a:srgbClr val="000000"/>
              </a:buClr>
              <a:buFont typeface="Arial"/>
            </a:pPr>
            <a:r>
              <a:rPr sz="2000" b="1"/>
              <a:t>For </a:t>
            </a:r>
            <a:r>
              <a:rPr sz="2000" b="1">
                <a:solidFill>
                  <a:srgbClr val="4349AA"/>
                </a:solidFill>
                <a:uFill>
                  <a:solidFill>
                    <a:srgbClr val="4349AA"/>
                  </a:solidFill>
                </a:uFill>
              </a:rPr>
              <a:t>‘insecure’</a:t>
            </a:r>
            <a:r>
              <a:rPr sz="2000" b="1"/>
              <a:t> mothers, if child was older M is more angry, less warm and child is thought to be less affectionate</a:t>
            </a:r>
          </a:p>
          <a:p>
            <a:pPr>
              <a:buClr>
                <a:srgbClr val="000000"/>
              </a:buClr>
              <a:buFont typeface="Arial"/>
              <a:defRPr sz="2000"/>
            </a:pPr>
            <a:endParaRPr sz="2000" b="1"/>
          </a:p>
          <a:p>
            <a:pPr marL="254952" indent="-214312">
              <a:buClr>
                <a:srgbClr val="000000"/>
              </a:buClr>
              <a:buFont typeface="Arial"/>
            </a:pPr>
            <a:r>
              <a:rPr sz="2000" b="1"/>
              <a:t>For </a:t>
            </a:r>
            <a:r>
              <a:rPr sz="2000" b="1">
                <a:solidFill>
                  <a:srgbClr val="008F00"/>
                </a:solidFill>
                <a:uFill>
                  <a:solidFill>
                    <a:srgbClr val="008F00"/>
                  </a:solidFill>
                </a:uFill>
              </a:rPr>
              <a:t>‘secure’</a:t>
            </a:r>
            <a:r>
              <a:rPr sz="2000" b="1"/>
              <a:t> mothers, child’s age at placement was unrelated to mother’s experience of parenting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35"/>
                                        </p:tgtEl>
                                        <p:attrNameLst>
                                          <p:attrName>style.visibility</p:attrName>
                                        </p:attrNameLst>
                                      </p:cBhvr>
                                      <p:to>
                                        <p:strVal val="visible"/>
                                      </p:to>
                                    </p:set>
                                    <p:anim calcmode="lin" valueType="num">
                                      <p:cBhvr>
                                        <p:cTn id="7" dur="500" fill="hold"/>
                                        <p:tgtEl>
                                          <p:spTgt spid="135"/>
                                        </p:tgtEl>
                                        <p:attrNameLst>
                                          <p:attrName>ppt_x</p:attrName>
                                        </p:attrNameLst>
                                      </p:cBhvr>
                                      <p:tavLst>
                                        <p:tav tm="0">
                                          <p:val>
                                            <p:strVal val="0-#ppt_w/2"/>
                                          </p:val>
                                        </p:tav>
                                        <p:tav tm="100000">
                                          <p:val>
                                            <p:strVal val="#ppt_x"/>
                                          </p:val>
                                        </p:tav>
                                      </p:tavLst>
                                    </p:anim>
                                    <p:anim calcmode="lin" valueType="num">
                                      <p:cBhvr>
                                        <p:cTn id="8" dur="5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36">
                                            <p:bg/>
                                          </p:spTgt>
                                        </p:tgtEl>
                                        <p:attrNameLst>
                                          <p:attrName>style.visibility</p:attrName>
                                        </p:attrNameLst>
                                      </p:cBhvr>
                                      <p:to>
                                        <p:strVal val="visible"/>
                                      </p:to>
                                    </p:set>
                                    <p:anim calcmode="lin" valueType="num">
                                      <p:cBhvr>
                                        <p:cTn id="13" dur="500" fill="hold"/>
                                        <p:tgtEl>
                                          <p:spTgt spid="136">
                                            <p:bg/>
                                          </p:spTgt>
                                        </p:tgtEl>
                                        <p:attrNameLst>
                                          <p:attrName>ppt_x</p:attrName>
                                        </p:attrNameLst>
                                      </p:cBhvr>
                                      <p:tavLst>
                                        <p:tav tm="0">
                                          <p:val>
                                            <p:strVal val="0-#ppt_w/2"/>
                                          </p:val>
                                        </p:tav>
                                        <p:tav tm="100000">
                                          <p:val>
                                            <p:strVal val="#ppt_x"/>
                                          </p:val>
                                        </p:tav>
                                      </p:tavLst>
                                    </p:anim>
                                    <p:anim calcmode="lin" valueType="num">
                                      <p:cBhvr>
                                        <p:cTn id="14" dur="500" fill="hold"/>
                                        <p:tgtEl>
                                          <p:spTgt spid="136">
                                            <p:bg/>
                                          </p:spTgt>
                                        </p:tgtEl>
                                        <p:attrNameLst>
                                          <p:attrName>ppt_y</p:attrName>
                                        </p:attrNameLst>
                                      </p:cBhvr>
                                      <p:tavLst>
                                        <p:tav tm="0">
                                          <p:val>
                                            <p:strVal val="#ppt_y"/>
                                          </p:val>
                                        </p:tav>
                                        <p:tav tm="100000">
                                          <p:val>
                                            <p:strVal val="#ppt_y"/>
                                          </p:val>
                                        </p:tav>
                                      </p:tavLst>
                                    </p:anim>
                                  </p:childTnLst>
                                </p:cTn>
                              </p:par>
                              <p:par>
                                <p:cTn id="15" presetID="2" presetClass="entr" presetSubtype="8" fill="hold" grpId="2" nodeType="withEffect">
                                  <p:stCondLst>
                                    <p:cond delay="0"/>
                                  </p:stCondLst>
                                  <p:iterate>
                                    <p:tmAbs val="0"/>
                                  </p:iterate>
                                  <p:childTnLst>
                                    <p:set>
                                      <p:cBhvr>
                                        <p:cTn id="16" fill="hold"/>
                                        <p:tgtEl>
                                          <p:spTgt spid="136">
                                            <p:txEl>
                                              <p:pRg st="0" end="0"/>
                                            </p:txEl>
                                          </p:spTgt>
                                        </p:tgtEl>
                                        <p:attrNameLst>
                                          <p:attrName>style.visibility</p:attrName>
                                        </p:attrNameLst>
                                      </p:cBhvr>
                                      <p:to>
                                        <p:strVal val="visible"/>
                                      </p:to>
                                    </p:set>
                                    <p:anim calcmode="lin" valueType="num">
                                      <p:cBhvr>
                                        <p:cTn id="17" dur="500" fill="hold"/>
                                        <p:tgtEl>
                                          <p:spTgt spid="136">
                                            <p:txEl>
                                              <p:pRg st="0" end="0"/>
                                            </p:txEl>
                                          </p:spTgt>
                                        </p:tgtEl>
                                        <p:attrNameLst>
                                          <p:attrName>ppt_x</p:attrName>
                                        </p:attrNameLst>
                                      </p:cBhvr>
                                      <p:tavLst>
                                        <p:tav tm="0">
                                          <p:val>
                                            <p:strVal val="0-#ppt_w/2"/>
                                          </p:val>
                                        </p:tav>
                                        <p:tav tm="100000">
                                          <p:val>
                                            <p:strVal val="#ppt_x"/>
                                          </p:val>
                                        </p:tav>
                                      </p:tavLst>
                                    </p:anim>
                                    <p:anim calcmode="lin" valueType="num">
                                      <p:cBhvr>
                                        <p:cTn id="18" dur="500" fill="hold"/>
                                        <p:tgtEl>
                                          <p:spTgt spid="1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2" nodeType="clickEffect">
                                  <p:stCondLst>
                                    <p:cond delay="0"/>
                                  </p:stCondLst>
                                  <p:iterate>
                                    <p:tmAbs val="0"/>
                                  </p:iterate>
                                  <p:childTnLst>
                                    <p:set>
                                      <p:cBhvr>
                                        <p:cTn id="22" fill="hold"/>
                                        <p:tgtEl>
                                          <p:spTgt spid="136">
                                            <p:txEl>
                                              <p:pRg st="1" end="1"/>
                                            </p:txEl>
                                          </p:spTgt>
                                        </p:tgtEl>
                                        <p:attrNameLst>
                                          <p:attrName>style.visibility</p:attrName>
                                        </p:attrNameLst>
                                      </p:cBhvr>
                                      <p:to>
                                        <p:strVal val="visible"/>
                                      </p:to>
                                    </p:set>
                                    <p:anim calcmode="lin" valueType="num">
                                      <p:cBhvr>
                                        <p:cTn id="23" dur="500" fill="hold"/>
                                        <p:tgtEl>
                                          <p:spTgt spid="136">
                                            <p:txEl>
                                              <p:pRg st="1" end="1"/>
                                            </p:txEl>
                                          </p:spTgt>
                                        </p:tgtEl>
                                        <p:attrNameLst>
                                          <p:attrName>ppt_x</p:attrName>
                                        </p:attrNameLst>
                                      </p:cBhvr>
                                      <p:tavLst>
                                        <p:tav tm="0">
                                          <p:val>
                                            <p:strVal val="0-#ppt_w/2"/>
                                          </p:val>
                                        </p:tav>
                                        <p:tav tm="100000">
                                          <p:val>
                                            <p:strVal val="#ppt_x"/>
                                          </p:val>
                                        </p:tav>
                                      </p:tavLst>
                                    </p:anim>
                                    <p:anim calcmode="lin" valueType="num">
                                      <p:cBhvr>
                                        <p:cTn id="24" dur="500" fill="hold"/>
                                        <p:tgtEl>
                                          <p:spTgt spid="1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2" nodeType="clickEffect">
                                  <p:stCondLst>
                                    <p:cond delay="0"/>
                                  </p:stCondLst>
                                  <p:iterate>
                                    <p:tmAbs val="0"/>
                                  </p:iterate>
                                  <p:childTnLst>
                                    <p:set>
                                      <p:cBhvr>
                                        <p:cTn id="28" fill="hold"/>
                                        <p:tgtEl>
                                          <p:spTgt spid="136">
                                            <p:txEl>
                                              <p:pRg st="2" end="2"/>
                                            </p:txEl>
                                          </p:spTgt>
                                        </p:tgtEl>
                                        <p:attrNameLst>
                                          <p:attrName>style.visibility</p:attrName>
                                        </p:attrNameLst>
                                      </p:cBhvr>
                                      <p:to>
                                        <p:strVal val="visible"/>
                                      </p:to>
                                    </p:set>
                                    <p:anim calcmode="lin" valueType="num">
                                      <p:cBhvr>
                                        <p:cTn id="29" dur="500" fill="hold"/>
                                        <p:tgtEl>
                                          <p:spTgt spid="136">
                                            <p:txEl>
                                              <p:pRg st="2" end="2"/>
                                            </p:txEl>
                                          </p:spTgt>
                                        </p:tgtEl>
                                        <p:attrNameLst>
                                          <p:attrName>ppt_x</p:attrName>
                                        </p:attrNameLst>
                                      </p:cBhvr>
                                      <p:tavLst>
                                        <p:tav tm="0">
                                          <p:val>
                                            <p:strVal val="0-#ppt_w/2"/>
                                          </p:val>
                                        </p:tav>
                                        <p:tav tm="100000">
                                          <p:val>
                                            <p:strVal val="#ppt_x"/>
                                          </p:val>
                                        </p:tav>
                                      </p:tavLst>
                                    </p:anim>
                                    <p:anim calcmode="lin" valueType="num">
                                      <p:cBhvr>
                                        <p:cTn id="30" dur="500" fill="hold"/>
                                        <p:tgtEl>
                                          <p:spTgt spid="1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2" nodeType="clickEffect">
                                  <p:stCondLst>
                                    <p:cond delay="0"/>
                                  </p:stCondLst>
                                  <p:iterate>
                                    <p:tmAbs val="0"/>
                                  </p:iterate>
                                  <p:childTnLst>
                                    <p:set>
                                      <p:cBhvr>
                                        <p:cTn id="34" fill="hold"/>
                                        <p:tgtEl>
                                          <p:spTgt spid="136">
                                            <p:txEl>
                                              <p:pRg st="3" end="3"/>
                                            </p:txEl>
                                          </p:spTgt>
                                        </p:tgtEl>
                                        <p:attrNameLst>
                                          <p:attrName>style.visibility</p:attrName>
                                        </p:attrNameLst>
                                      </p:cBhvr>
                                      <p:to>
                                        <p:strVal val="visible"/>
                                      </p:to>
                                    </p:set>
                                    <p:anim calcmode="lin" valueType="num">
                                      <p:cBhvr>
                                        <p:cTn id="35" dur="500" fill="hold"/>
                                        <p:tgtEl>
                                          <p:spTgt spid="136">
                                            <p:txEl>
                                              <p:pRg st="3" end="3"/>
                                            </p:txEl>
                                          </p:spTgt>
                                        </p:tgtEl>
                                        <p:attrNameLst>
                                          <p:attrName>ppt_x</p:attrName>
                                        </p:attrNameLst>
                                      </p:cBhvr>
                                      <p:tavLst>
                                        <p:tav tm="0">
                                          <p:val>
                                            <p:strVal val="0-#ppt_w/2"/>
                                          </p:val>
                                        </p:tav>
                                        <p:tav tm="100000">
                                          <p:val>
                                            <p:strVal val="#ppt_x"/>
                                          </p:val>
                                        </p:tav>
                                      </p:tavLst>
                                    </p:anim>
                                    <p:anim calcmode="lin" valueType="num">
                                      <p:cBhvr>
                                        <p:cTn id="36" dur="500" fill="hold"/>
                                        <p:tgtEl>
                                          <p:spTgt spid="1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2" nodeType="clickEffect">
                                  <p:stCondLst>
                                    <p:cond delay="0"/>
                                  </p:stCondLst>
                                  <p:iterate>
                                    <p:tmAbs val="0"/>
                                  </p:iterate>
                                  <p:childTnLst>
                                    <p:set>
                                      <p:cBhvr>
                                        <p:cTn id="40" fill="hold"/>
                                        <p:tgtEl>
                                          <p:spTgt spid="136">
                                            <p:txEl>
                                              <p:pRg st="4" end="4"/>
                                            </p:txEl>
                                          </p:spTgt>
                                        </p:tgtEl>
                                        <p:attrNameLst>
                                          <p:attrName>style.visibility</p:attrName>
                                        </p:attrNameLst>
                                      </p:cBhvr>
                                      <p:to>
                                        <p:strVal val="visible"/>
                                      </p:to>
                                    </p:set>
                                    <p:anim calcmode="lin" valueType="num">
                                      <p:cBhvr>
                                        <p:cTn id="41" dur="500" fill="hold"/>
                                        <p:tgtEl>
                                          <p:spTgt spid="136">
                                            <p:txEl>
                                              <p:pRg st="4" end="4"/>
                                            </p:txEl>
                                          </p:spTgt>
                                        </p:tgtEl>
                                        <p:attrNameLst>
                                          <p:attrName>ppt_x</p:attrName>
                                        </p:attrNameLst>
                                      </p:cBhvr>
                                      <p:tavLst>
                                        <p:tav tm="0">
                                          <p:val>
                                            <p:strVal val="0-#ppt_w/2"/>
                                          </p:val>
                                        </p:tav>
                                        <p:tav tm="100000">
                                          <p:val>
                                            <p:strVal val="#ppt_x"/>
                                          </p:val>
                                        </p:tav>
                                      </p:tavLst>
                                    </p:anim>
                                    <p:anim calcmode="lin" valueType="num">
                                      <p:cBhvr>
                                        <p:cTn id="42" dur="500" fill="hold"/>
                                        <p:tgtEl>
                                          <p:spTgt spid="13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6" grpId="2"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0A0AABC2-22C9-3643-9CD7-5795BD91E710}"/>
              </a:ext>
            </a:extLst>
          </p:cNvPr>
          <p:cNvSpPr>
            <a:spLocks noGrp="1"/>
          </p:cNvSpPr>
          <p:nvPr>
            <p:ph type="title"/>
          </p:nvPr>
        </p:nvSpPr>
        <p:spPr bwMode="auto">
          <a:xfrm>
            <a:off x="1714500" y="861715"/>
            <a:ext cx="5715000" cy="92273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44649" tIns="44649" rIns="44649" bIns="44649" numCol="1" rtlCol="0" anchor="t" anchorCtr="0" compatLnSpc="1">
            <a:prstTxWarp prst="textNoShape">
              <a:avLst/>
            </a:prstTxWarp>
            <a:normAutofit/>
          </a:bodyPr>
          <a:lstStyle/>
          <a:p>
            <a:pPr marL="30698" defTabSz="342331"/>
            <a:r>
              <a:rPr lang="en-US" altLang="en-US" sz="1875" b="1">
                <a:latin typeface="Comic Sans MS" panose="030F0902030302020204" pitchFamily="66" charset="0"/>
                <a:sym typeface="Comic Sans MS" panose="030F0902030302020204" pitchFamily="66" charset="0"/>
              </a:rPr>
              <a:t>Story-stems used to elicit children</a:t>
            </a:r>
            <a:r>
              <a:rPr lang="ja-JP" altLang="en-US" sz="1875" b="1">
                <a:latin typeface="Comic Sans MS" panose="030F0902030302020204" pitchFamily="66" charset="0"/>
                <a:sym typeface="Comic Sans MS" panose="030F0902030302020204" pitchFamily="66" charset="0"/>
              </a:rPr>
              <a:t>’</a:t>
            </a:r>
            <a:r>
              <a:rPr lang="en-US" altLang="ja-JP" sz="1875" b="1">
                <a:latin typeface="Comic Sans MS" panose="030F0902030302020204" pitchFamily="66" charset="0"/>
                <a:sym typeface="Comic Sans MS" panose="030F0902030302020204" pitchFamily="66" charset="0"/>
              </a:rPr>
              <a:t>s emotion narratives</a:t>
            </a:r>
            <a:endParaRPr lang="en-US" altLang="en-US"/>
          </a:p>
        </p:txBody>
      </p:sp>
      <p:sp>
        <p:nvSpPr>
          <p:cNvPr id="53250" name="Rectangle 2">
            <a:extLst>
              <a:ext uri="{FF2B5EF4-FFF2-40B4-BE49-F238E27FC236}">
                <a16:creationId xmlns:a16="http://schemas.microsoft.com/office/drawing/2014/main" id="{306348B8-E174-BA46-8FB8-68C61C2E5D47}"/>
              </a:ext>
            </a:extLst>
          </p:cNvPr>
          <p:cNvSpPr>
            <a:spLocks noGrp="1"/>
          </p:cNvSpPr>
          <p:nvPr>
            <p:ph idx="1"/>
          </p:nvPr>
        </p:nvSpPr>
        <p:spPr bwMode="auto">
          <a:xfrm>
            <a:off x="1111746" y="1572369"/>
            <a:ext cx="7419082" cy="4226719"/>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44649" tIns="44649" rIns="44649" bIns="44649" numCol="1" rtlCol="0" anchor="t" anchorCtr="0" compatLnSpc="1">
            <a:prstTxWarp prst="textNoShape">
              <a:avLst/>
            </a:prstTxWarp>
            <a:normAutofit/>
          </a:bodyPr>
          <a:lstStyle/>
          <a:p>
            <a:pPr marL="30698" indent="0">
              <a:spcBef>
                <a:spcPts val="527"/>
              </a:spcBef>
              <a:buClr>
                <a:srgbClr val="008F00"/>
              </a:buClr>
              <a:buNone/>
            </a:pPr>
            <a:r>
              <a:rPr lang="en-US" altLang="en-US" sz="1524" b="1" dirty="0">
                <a:solidFill>
                  <a:srgbClr val="0433FF"/>
                </a:solidFill>
                <a:latin typeface="Avenir Roman" panose="02000503020000020003" pitchFamily="2" charset="0"/>
                <a:sym typeface="Calibri" panose="020F0502020204030204" pitchFamily="34" charset="0"/>
              </a:rPr>
              <a:t>MacArthur Network (</a:t>
            </a:r>
            <a:r>
              <a:rPr lang="en-US" altLang="en-US" sz="1524" b="1" dirty="0" err="1">
                <a:solidFill>
                  <a:srgbClr val="0433FF"/>
                </a:solidFill>
                <a:latin typeface="Avenir Roman" panose="02000503020000020003" pitchFamily="2" charset="0"/>
                <a:sym typeface="Calibri" panose="020F0502020204030204" pitchFamily="34" charset="0"/>
              </a:rPr>
              <a:t>Emde</a:t>
            </a:r>
            <a:r>
              <a:rPr lang="en-US" altLang="en-US" sz="1524" b="1" dirty="0">
                <a:solidFill>
                  <a:srgbClr val="0433FF"/>
                </a:solidFill>
                <a:latin typeface="Avenir Roman" panose="02000503020000020003" pitchFamily="2" charset="0"/>
                <a:sym typeface="Calibri" panose="020F0502020204030204" pitchFamily="34" charset="0"/>
              </a:rPr>
              <a:t>, Bretherton, Oppenheim, 2004)</a:t>
            </a:r>
          </a:p>
          <a:p>
            <a:pPr marL="30698" indent="0">
              <a:spcBef>
                <a:spcPts val="527"/>
              </a:spcBef>
              <a:buClr>
                <a:srgbClr val="008F00"/>
              </a:buClr>
              <a:buNone/>
            </a:pPr>
            <a:r>
              <a:rPr lang="en-US" altLang="en-US" sz="1524" b="1" dirty="0">
                <a:solidFill>
                  <a:srgbClr val="0433FF"/>
                </a:solidFill>
                <a:latin typeface="Avenir Roman" panose="02000503020000020003" pitchFamily="2" charset="0"/>
                <a:sym typeface="Calibri" panose="020F0502020204030204" pitchFamily="34" charset="0"/>
              </a:rPr>
              <a:t>Children presented routine conflict dilemmas, then are asked to </a:t>
            </a:r>
          </a:p>
          <a:p>
            <a:pPr marL="30698" indent="0">
              <a:spcBef>
                <a:spcPts val="527"/>
              </a:spcBef>
              <a:buClr>
                <a:srgbClr val="008F00"/>
              </a:buClr>
              <a:buNone/>
            </a:pPr>
            <a:r>
              <a:rPr lang="ja-JP" altLang="en-US" sz="1524" b="1">
                <a:solidFill>
                  <a:srgbClr val="0433FF"/>
                </a:solidFill>
                <a:latin typeface="Avenir Roman" panose="02000503020000020003" pitchFamily="2" charset="0"/>
                <a:sym typeface="Calibri" panose="020F0502020204030204" pitchFamily="34" charset="0"/>
              </a:rPr>
              <a:t>“</a:t>
            </a:r>
            <a:r>
              <a:rPr lang="en-US" altLang="ja-JP" sz="1524" b="1" dirty="0">
                <a:solidFill>
                  <a:srgbClr val="0433FF"/>
                </a:solidFill>
                <a:latin typeface="Avenir Roman" panose="02000503020000020003" pitchFamily="2" charset="0"/>
                <a:sym typeface="Calibri" panose="020F0502020204030204" pitchFamily="34" charset="0"/>
              </a:rPr>
              <a:t>show me and tell me </a:t>
            </a:r>
            <a:r>
              <a:rPr lang="en-US" altLang="en-US" sz="1524" b="1" dirty="0">
                <a:solidFill>
                  <a:srgbClr val="0433FF"/>
                </a:solidFill>
                <a:latin typeface="Avenir Roman" panose="02000503020000020003" pitchFamily="2" charset="0"/>
                <a:sym typeface="Calibri" panose="020F0502020204030204" pitchFamily="34" charset="0"/>
              </a:rPr>
              <a:t>what happens next?”</a:t>
            </a:r>
          </a:p>
          <a:p>
            <a:pPr marL="30698" indent="0">
              <a:spcBef>
                <a:spcPts val="527"/>
              </a:spcBef>
              <a:buClr>
                <a:srgbClr val="008F00"/>
              </a:buClr>
              <a:buNone/>
            </a:pPr>
            <a:r>
              <a:rPr lang="en-US" altLang="en-US" sz="2227" dirty="0">
                <a:solidFill>
                  <a:srgbClr val="0433FF"/>
                </a:solidFill>
                <a:latin typeface="Calibri" panose="020F0502020204030204" pitchFamily="34" charset="0"/>
                <a:sym typeface="Calibri" panose="020F0502020204030204" pitchFamily="34" charset="0"/>
              </a:rPr>
              <a:t>	</a:t>
            </a:r>
            <a:endParaRPr lang="en-US" altLang="en-US" sz="2227" dirty="0">
              <a:latin typeface="Calibri" panose="020F0502020204030204" pitchFamily="34" charset="0"/>
              <a:sym typeface="Calibri" panose="020F0502020204030204" pitchFamily="34" charset="0"/>
            </a:endParaRPr>
          </a:p>
          <a:p>
            <a:pPr marL="3354468" lvl="4" indent="0">
              <a:spcBef>
                <a:spcPts val="351"/>
              </a:spcBef>
              <a:buClr>
                <a:srgbClr val="008F00"/>
              </a:buClr>
              <a:buNone/>
            </a:pPr>
            <a:r>
              <a:rPr lang="en-US" altLang="en-US" sz="1289" dirty="0">
                <a:latin typeface="Avenir Roman" panose="02000503020000020003" pitchFamily="2" charset="0"/>
                <a:ea typeface="ＭＳ Ｐゴシック" panose="020B0600070205080204" pitchFamily="34" charset="-128"/>
                <a:sym typeface="Calibri" panose="020F0502020204030204" pitchFamily="34" charset="0"/>
              </a:rPr>
              <a:t>        </a:t>
            </a:r>
            <a:r>
              <a:rPr lang="en-US" altLang="en-US" sz="1641" b="1" dirty="0">
                <a:solidFill>
                  <a:srgbClr val="0433FF"/>
                </a:solidFill>
                <a:latin typeface="Avenir Roman" panose="02000503020000020003" pitchFamily="2" charset="0"/>
                <a:ea typeface="ＭＳ Ｐゴシック" panose="020B0600070205080204" pitchFamily="34" charset="-128"/>
                <a:sym typeface="Chalkboard" panose="03050602040202020205" pitchFamily="66" charset="77"/>
              </a:rPr>
              <a:t>MacArthur Spilled Juice</a:t>
            </a:r>
            <a:endParaRPr lang="en-US" altLang="en-US" sz="1289" dirty="0">
              <a:latin typeface="Avenir Roman" panose="02000503020000020003" pitchFamily="2" charset="0"/>
              <a:ea typeface="ＭＳ Ｐゴシック" panose="020B0600070205080204" pitchFamily="34" charset="-128"/>
              <a:sym typeface="Calibri" panose="020F0502020204030204" pitchFamily="34" charset="0"/>
            </a:endParaRPr>
          </a:p>
          <a:p>
            <a:pPr marL="30698" indent="0">
              <a:spcBef>
                <a:spcPts val="527"/>
              </a:spcBef>
              <a:buClr>
                <a:srgbClr val="FF2600"/>
              </a:buClr>
            </a:pPr>
            <a:endParaRPr lang="en-US" altLang="en-US" sz="2227" dirty="0">
              <a:latin typeface="Calibri" panose="020F0502020204030204" pitchFamily="34" charset="0"/>
              <a:sym typeface="Calibri" panose="020F0502020204030204" pitchFamily="34" charset="0"/>
            </a:endParaRPr>
          </a:p>
          <a:p>
            <a:pPr marL="30698" indent="0">
              <a:spcBef>
                <a:spcPts val="527"/>
              </a:spcBef>
              <a:buClr>
                <a:srgbClr val="008F00"/>
              </a:buClr>
            </a:pPr>
            <a:endParaRPr lang="en-US" altLang="en-US" sz="2227" dirty="0">
              <a:latin typeface="Calibri" panose="020F0502020204030204" pitchFamily="34" charset="0"/>
              <a:sym typeface="Calibri" panose="020F0502020204030204" pitchFamily="34" charset="0"/>
            </a:endParaRPr>
          </a:p>
          <a:p>
            <a:pPr marL="30698" indent="0">
              <a:spcBef>
                <a:spcPts val="527"/>
              </a:spcBef>
              <a:buClr>
                <a:srgbClr val="008F00"/>
              </a:buClr>
              <a:buNone/>
            </a:pPr>
            <a:r>
              <a:rPr lang="en-US" altLang="en-US" sz="2227" dirty="0">
                <a:latin typeface="Calibri" panose="020F0502020204030204" pitchFamily="34" charset="0"/>
                <a:sym typeface="Calibri" panose="020F0502020204030204" pitchFamily="34" charset="0"/>
              </a:rPr>
              <a:t>Narratives are coded for</a:t>
            </a:r>
          </a:p>
          <a:p>
            <a:pPr marL="30698" indent="0">
              <a:spcBef>
                <a:spcPts val="527"/>
              </a:spcBef>
              <a:buClr>
                <a:srgbClr val="008F00"/>
              </a:buClr>
              <a:buNone/>
            </a:pPr>
            <a:r>
              <a:rPr lang="en-US" altLang="en-US" sz="2227" dirty="0">
                <a:latin typeface="Calibri" panose="020F0502020204030204" pitchFamily="34" charset="0"/>
                <a:sym typeface="Calibri" panose="020F0502020204030204" pitchFamily="34" charset="0"/>
              </a:rPr>
              <a:t>content and process	</a:t>
            </a:r>
          </a:p>
          <a:p>
            <a:pPr marL="30698" indent="0">
              <a:spcBef>
                <a:spcPts val="527"/>
              </a:spcBef>
              <a:buClr>
                <a:srgbClr val="FF2600"/>
              </a:buClr>
              <a:buNone/>
            </a:pPr>
            <a:r>
              <a:rPr lang="en-US" altLang="en-US" sz="1641" b="1" dirty="0">
                <a:solidFill>
                  <a:srgbClr val="FF2600"/>
                </a:solidFill>
                <a:latin typeface="Calibri" panose="020F0502020204030204" pitchFamily="34" charset="0"/>
                <a:sym typeface="Calibri" panose="020F0502020204030204" pitchFamily="34" charset="0"/>
              </a:rPr>
              <a:t>	 </a:t>
            </a:r>
            <a:r>
              <a:rPr lang="en-US" altLang="en-US" sz="1641" b="1" dirty="0">
                <a:latin typeface="Calibri" panose="020F0502020204030204" pitchFamily="34" charset="0"/>
                <a:sym typeface="Calibri" panose="020F0502020204030204" pitchFamily="34" charset="0"/>
              </a:rPr>
              <a:t>		</a:t>
            </a:r>
            <a:endParaRPr lang="en-US" altLang="en-US" dirty="0"/>
          </a:p>
        </p:txBody>
      </p:sp>
      <p:pic>
        <p:nvPicPr>
          <p:cNvPr id="53251" name="Picture 3" descr="image.png">
            <a:extLst>
              <a:ext uri="{FF2B5EF4-FFF2-40B4-BE49-F238E27FC236}">
                <a16:creationId xmlns:a16="http://schemas.microsoft.com/office/drawing/2014/main" id="{AACB452E-7093-D24C-8E07-CD1D37B41D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1287" y="3306666"/>
            <a:ext cx="2842617" cy="21254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23629190"/>
      </p:ext>
    </p:extLst>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4 internally consistent sets of themes were identified,  at each time point in each sample through data reduction  of the ratings made of over 3000 story-completions"/>
          <p:cNvSpPr>
            <a:spLocks noGrp="1"/>
          </p:cNvSpPr>
          <p:nvPr>
            <p:ph type="title"/>
          </p:nvPr>
        </p:nvSpPr>
        <p:spPr>
          <a:xfrm>
            <a:off x="0" y="152400"/>
            <a:ext cx="9144000" cy="1524000"/>
          </a:xfrm>
          <a:prstGeom prst="rect">
            <a:avLst/>
          </a:prstGeom>
        </p:spPr>
        <p:txBody>
          <a:bodyPr/>
          <a:lstStyle/>
          <a:p>
            <a:r>
              <a:rPr sz="3200"/>
              <a:t> </a:t>
            </a:r>
            <a:r>
              <a:rPr sz="2400" b="1"/>
              <a:t>4 internally consistent sets of themes were identified, </a:t>
            </a:r>
            <a:br>
              <a:rPr sz="2400" b="1"/>
            </a:br>
            <a:r>
              <a:rPr sz="2400" b="1"/>
              <a:t>at each time point in each sample through data reduction </a:t>
            </a:r>
            <a:br>
              <a:rPr sz="2400" b="1"/>
            </a:br>
            <a:r>
              <a:rPr sz="2400" b="1"/>
              <a:t>of the ratings made of over </a:t>
            </a:r>
            <a:r>
              <a:rPr sz="2400" b="1">
                <a:solidFill>
                  <a:srgbClr val="FF2600"/>
                </a:solidFill>
                <a:uFill>
                  <a:solidFill>
                    <a:srgbClr val="FF2600"/>
                  </a:solidFill>
                </a:uFill>
              </a:rPr>
              <a:t>3000</a:t>
            </a:r>
            <a:r>
              <a:rPr sz="2400" b="1"/>
              <a:t> story-completions</a:t>
            </a:r>
            <a:r>
              <a:rPr sz="3200"/>
              <a:t> </a:t>
            </a:r>
            <a:br>
              <a:rPr sz="3200"/>
            </a:br>
            <a:endParaRPr sz="3200"/>
          </a:p>
        </p:txBody>
      </p:sp>
      <p:sp>
        <p:nvSpPr>
          <p:cNvPr id="146" name="Security Child Seeks Help, Siblings/Peers Helping, Realistic Mastery, Adult Provides Comfort, Adult Provides Help, Adult Affectionate, Limit Setting, Coherent Aggression, Acknowledge Distress of Child and Adult, Domestic Life…"/>
          <p:cNvSpPr>
            <a:spLocks noGrp="1"/>
          </p:cNvSpPr>
          <p:nvPr>
            <p:ph type="body" idx="1"/>
          </p:nvPr>
        </p:nvSpPr>
        <p:spPr>
          <a:xfrm>
            <a:off x="228600" y="1524000"/>
            <a:ext cx="8915400" cy="4495800"/>
          </a:xfrm>
          <a:prstGeom prst="rect">
            <a:avLst/>
          </a:prstGeom>
        </p:spPr>
        <p:txBody>
          <a:bodyPr/>
          <a:lstStyle/>
          <a:p>
            <a:pPr marL="233521" indent="-192881">
              <a:lnSpc>
                <a:spcPct val="90000"/>
              </a:lnSpc>
              <a:buClr>
                <a:srgbClr val="008F00"/>
              </a:buClr>
              <a:buFont typeface="Arial"/>
            </a:pPr>
            <a:r>
              <a:rPr sz="1800" b="1">
                <a:solidFill>
                  <a:srgbClr val="008F00"/>
                </a:solidFill>
                <a:uFill>
                  <a:solidFill>
                    <a:srgbClr val="008F00"/>
                  </a:solidFill>
                </a:uFill>
              </a:rPr>
              <a:t>Security</a:t>
            </a:r>
            <a:r>
              <a:rPr sz="1800"/>
              <a:t> Child Seeks Help, Siblings/Peers Helping, Realistic Mastery, Adult Provides Comfort, Adult Provides Help, Adult Affectionate, Limit Setting, Coherent Aggression, Acknowledge Distress of Child and Adult, Domestic Life</a:t>
            </a:r>
          </a:p>
          <a:p>
            <a:pPr>
              <a:lnSpc>
                <a:spcPct val="90000"/>
              </a:lnSpc>
              <a:buClr>
                <a:srgbClr val="000000"/>
              </a:buClr>
              <a:buFont typeface="Arial"/>
              <a:defRPr sz="1800"/>
            </a:pPr>
            <a:endParaRPr sz="1800"/>
          </a:p>
          <a:p>
            <a:pPr marL="233521" indent="-192881">
              <a:lnSpc>
                <a:spcPct val="90000"/>
              </a:lnSpc>
              <a:buClr>
                <a:srgbClr val="FF2600"/>
              </a:buClr>
              <a:buFont typeface="Arial"/>
            </a:pPr>
            <a:r>
              <a:rPr sz="1800" b="1">
                <a:solidFill>
                  <a:srgbClr val="FF2600"/>
                </a:solidFill>
                <a:uFill>
                  <a:solidFill>
                    <a:srgbClr val="FF2600"/>
                  </a:solidFill>
                </a:uFill>
              </a:rPr>
              <a:t>Intense aggression</a:t>
            </a:r>
            <a:r>
              <a:rPr sz="1800"/>
              <a:t> Child Endangered, Child Injured/Dead, Excessive Compliance, Adult Unaware, Adult Actively Rejects, Adult Injured/Dead, Extreme Aggression, Neutralisation, Throwing Away/Out </a:t>
            </a:r>
          </a:p>
          <a:p>
            <a:pPr>
              <a:lnSpc>
                <a:spcPct val="90000"/>
              </a:lnSpc>
              <a:buClr>
                <a:srgbClr val="000000"/>
              </a:buClr>
              <a:buFont typeface="Arial"/>
              <a:defRPr sz="1800"/>
            </a:pPr>
            <a:endParaRPr sz="1800"/>
          </a:p>
          <a:p>
            <a:pPr marL="233521" indent="-192881">
              <a:lnSpc>
                <a:spcPct val="90000"/>
              </a:lnSpc>
              <a:buClr>
                <a:srgbClr val="AB27A9"/>
              </a:buClr>
              <a:buFont typeface="Arial"/>
            </a:pPr>
            <a:r>
              <a:rPr sz="1800" b="1">
                <a:solidFill>
                  <a:srgbClr val="AB27A9"/>
                </a:solidFill>
                <a:uFill>
                  <a:solidFill>
                    <a:srgbClr val="AB27A9"/>
                  </a:solidFill>
                </a:uFill>
              </a:rPr>
              <a:t>Disorganized/controlling</a:t>
            </a:r>
            <a:r>
              <a:rPr sz="1800"/>
              <a:t> Child Parents/Controls, Catastrophic Fantasy, Bizarre/Atypical Material, Bad to Good Shifts, Magic Omnipotence </a:t>
            </a:r>
          </a:p>
          <a:p>
            <a:pPr>
              <a:lnSpc>
                <a:spcPct val="90000"/>
              </a:lnSpc>
              <a:buClr>
                <a:srgbClr val="000000"/>
              </a:buClr>
              <a:buFont typeface="Arial"/>
              <a:defRPr sz="1800"/>
            </a:pPr>
            <a:endParaRPr sz="1800"/>
          </a:p>
          <a:p>
            <a:pPr marL="233521" indent="-192881">
              <a:lnSpc>
                <a:spcPct val="90000"/>
              </a:lnSpc>
              <a:buClr>
                <a:srgbClr val="0433FF"/>
              </a:buClr>
              <a:buFont typeface="Arial"/>
            </a:pPr>
            <a:r>
              <a:rPr sz="1800" b="1">
                <a:solidFill>
                  <a:srgbClr val="0433FF"/>
                </a:solidFill>
                <a:uFill>
                  <a:solidFill>
                    <a:srgbClr val="0433FF"/>
                  </a:solidFill>
                </a:uFill>
              </a:rPr>
              <a:t>Defensive avoidance</a:t>
            </a:r>
            <a:r>
              <a:rPr sz="1800"/>
              <a:t> No Engagement, Disengagement, Initial Aversion, No Closure, Premature Foreclosure, Changes Constraints, Avoidance of Conflict, Denial of Distress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45"/>
                                        </p:tgtEl>
                                        <p:attrNameLst>
                                          <p:attrName>style.visibility</p:attrName>
                                        </p:attrNameLst>
                                      </p:cBhvr>
                                      <p:to>
                                        <p:strVal val="visible"/>
                                      </p:to>
                                    </p:set>
                                    <p:anim calcmode="lin" valueType="num">
                                      <p:cBhvr>
                                        <p:cTn id="7" dur="500" fill="hold"/>
                                        <p:tgtEl>
                                          <p:spTgt spid="145"/>
                                        </p:tgtEl>
                                        <p:attrNameLst>
                                          <p:attrName>ppt_x</p:attrName>
                                        </p:attrNameLst>
                                      </p:cBhvr>
                                      <p:tavLst>
                                        <p:tav tm="0">
                                          <p:val>
                                            <p:strVal val="0-#ppt_w/2"/>
                                          </p:val>
                                        </p:tav>
                                        <p:tav tm="100000">
                                          <p:val>
                                            <p:strVal val="#ppt_x"/>
                                          </p:val>
                                        </p:tav>
                                      </p:tavLst>
                                    </p:anim>
                                    <p:anim calcmode="lin" valueType="num">
                                      <p:cBhvr>
                                        <p:cTn id="8" dur="5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46">
                                            <p:bg/>
                                          </p:spTgt>
                                        </p:tgtEl>
                                        <p:attrNameLst>
                                          <p:attrName>style.visibility</p:attrName>
                                        </p:attrNameLst>
                                      </p:cBhvr>
                                      <p:to>
                                        <p:strVal val="visible"/>
                                      </p:to>
                                    </p:set>
                                    <p:anim calcmode="lin" valueType="num">
                                      <p:cBhvr>
                                        <p:cTn id="13" dur="500" fill="hold"/>
                                        <p:tgtEl>
                                          <p:spTgt spid="146">
                                            <p:bg/>
                                          </p:spTgt>
                                        </p:tgtEl>
                                        <p:attrNameLst>
                                          <p:attrName>ppt_x</p:attrName>
                                        </p:attrNameLst>
                                      </p:cBhvr>
                                      <p:tavLst>
                                        <p:tav tm="0">
                                          <p:val>
                                            <p:strVal val="0-#ppt_w/2"/>
                                          </p:val>
                                        </p:tav>
                                        <p:tav tm="100000">
                                          <p:val>
                                            <p:strVal val="#ppt_x"/>
                                          </p:val>
                                        </p:tav>
                                      </p:tavLst>
                                    </p:anim>
                                    <p:anim calcmode="lin" valueType="num">
                                      <p:cBhvr>
                                        <p:cTn id="14" dur="500" fill="hold"/>
                                        <p:tgtEl>
                                          <p:spTgt spid="146">
                                            <p:bg/>
                                          </p:spTgt>
                                        </p:tgtEl>
                                        <p:attrNameLst>
                                          <p:attrName>ppt_y</p:attrName>
                                        </p:attrNameLst>
                                      </p:cBhvr>
                                      <p:tavLst>
                                        <p:tav tm="0">
                                          <p:val>
                                            <p:strVal val="#ppt_y"/>
                                          </p:val>
                                        </p:tav>
                                        <p:tav tm="100000">
                                          <p:val>
                                            <p:strVal val="#ppt_y"/>
                                          </p:val>
                                        </p:tav>
                                      </p:tavLst>
                                    </p:anim>
                                  </p:childTnLst>
                                </p:cTn>
                              </p:par>
                              <p:par>
                                <p:cTn id="15" presetID="2" presetClass="entr" presetSubtype="8" fill="hold" grpId="2" nodeType="withEffect">
                                  <p:stCondLst>
                                    <p:cond delay="0"/>
                                  </p:stCondLst>
                                  <p:iterate>
                                    <p:tmAbs val="0"/>
                                  </p:iterate>
                                  <p:childTnLst>
                                    <p:set>
                                      <p:cBhvr>
                                        <p:cTn id="16" fill="hold"/>
                                        <p:tgtEl>
                                          <p:spTgt spid="146">
                                            <p:txEl>
                                              <p:pRg st="0" end="0"/>
                                            </p:txEl>
                                          </p:spTgt>
                                        </p:tgtEl>
                                        <p:attrNameLst>
                                          <p:attrName>style.visibility</p:attrName>
                                        </p:attrNameLst>
                                      </p:cBhvr>
                                      <p:to>
                                        <p:strVal val="visible"/>
                                      </p:to>
                                    </p:set>
                                    <p:anim calcmode="lin" valueType="num">
                                      <p:cBhvr>
                                        <p:cTn id="17" dur="500" fill="hold"/>
                                        <p:tgtEl>
                                          <p:spTgt spid="146">
                                            <p:txEl>
                                              <p:pRg st="0" end="0"/>
                                            </p:txEl>
                                          </p:spTgt>
                                        </p:tgtEl>
                                        <p:attrNameLst>
                                          <p:attrName>ppt_x</p:attrName>
                                        </p:attrNameLst>
                                      </p:cBhvr>
                                      <p:tavLst>
                                        <p:tav tm="0">
                                          <p:val>
                                            <p:strVal val="0-#ppt_w/2"/>
                                          </p:val>
                                        </p:tav>
                                        <p:tav tm="100000">
                                          <p:val>
                                            <p:strVal val="#ppt_x"/>
                                          </p:val>
                                        </p:tav>
                                      </p:tavLst>
                                    </p:anim>
                                    <p:anim calcmode="lin" valueType="num">
                                      <p:cBhvr>
                                        <p:cTn id="18" dur="500" fill="hold"/>
                                        <p:tgtEl>
                                          <p:spTgt spid="1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2" nodeType="clickEffect">
                                  <p:stCondLst>
                                    <p:cond delay="0"/>
                                  </p:stCondLst>
                                  <p:iterate>
                                    <p:tmAbs val="0"/>
                                  </p:iterate>
                                  <p:childTnLst>
                                    <p:set>
                                      <p:cBhvr>
                                        <p:cTn id="22" fill="hold"/>
                                        <p:tgtEl>
                                          <p:spTgt spid="146">
                                            <p:txEl>
                                              <p:pRg st="1" end="1"/>
                                            </p:txEl>
                                          </p:spTgt>
                                        </p:tgtEl>
                                        <p:attrNameLst>
                                          <p:attrName>style.visibility</p:attrName>
                                        </p:attrNameLst>
                                      </p:cBhvr>
                                      <p:to>
                                        <p:strVal val="visible"/>
                                      </p:to>
                                    </p:set>
                                    <p:anim calcmode="lin" valueType="num">
                                      <p:cBhvr>
                                        <p:cTn id="23" dur="500" fill="hold"/>
                                        <p:tgtEl>
                                          <p:spTgt spid="146">
                                            <p:txEl>
                                              <p:pRg st="1" end="1"/>
                                            </p:txEl>
                                          </p:spTgt>
                                        </p:tgtEl>
                                        <p:attrNameLst>
                                          <p:attrName>ppt_x</p:attrName>
                                        </p:attrNameLst>
                                      </p:cBhvr>
                                      <p:tavLst>
                                        <p:tav tm="0">
                                          <p:val>
                                            <p:strVal val="0-#ppt_w/2"/>
                                          </p:val>
                                        </p:tav>
                                        <p:tav tm="100000">
                                          <p:val>
                                            <p:strVal val="#ppt_x"/>
                                          </p:val>
                                        </p:tav>
                                      </p:tavLst>
                                    </p:anim>
                                    <p:anim calcmode="lin" valueType="num">
                                      <p:cBhvr>
                                        <p:cTn id="24" dur="500" fill="hold"/>
                                        <p:tgtEl>
                                          <p:spTgt spid="1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2" nodeType="clickEffect">
                                  <p:stCondLst>
                                    <p:cond delay="0"/>
                                  </p:stCondLst>
                                  <p:iterate>
                                    <p:tmAbs val="0"/>
                                  </p:iterate>
                                  <p:childTnLst>
                                    <p:set>
                                      <p:cBhvr>
                                        <p:cTn id="28" fill="hold"/>
                                        <p:tgtEl>
                                          <p:spTgt spid="146">
                                            <p:txEl>
                                              <p:pRg st="2" end="2"/>
                                            </p:txEl>
                                          </p:spTgt>
                                        </p:tgtEl>
                                        <p:attrNameLst>
                                          <p:attrName>style.visibility</p:attrName>
                                        </p:attrNameLst>
                                      </p:cBhvr>
                                      <p:to>
                                        <p:strVal val="visible"/>
                                      </p:to>
                                    </p:set>
                                    <p:anim calcmode="lin" valueType="num">
                                      <p:cBhvr>
                                        <p:cTn id="29" dur="500" fill="hold"/>
                                        <p:tgtEl>
                                          <p:spTgt spid="146">
                                            <p:txEl>
                                              <p:pRg st="2" end="2"/>
                                            </p:txEl>
                                          </p:spTgt>
                                        </p:tgtEl>
                                        <p:attrNameLst>
                                          <p:attrName>ppt_x</p:attrName>
                                        </p:attrNameLst>
                                      </p:cBhvr>
                                      <p:tavLst>
                                        <p:tav tm="0">
                                          <p:val>
                                            <p:strVal val="0-#ppt_w/2"/>
                                          </p:val>
                                        </p:tav>
                                        <p:tav tm="100000">
                                          <p:val>
                                            <p:strVal val="#ppt_x"/>
                                          </p:val>
                                        </p:tav>
                                      </p:tavLst>
                                    </p:anim>
                                    <p:anim calcmode="lin" valueType="num">
                                      <p:cBhvr>
                                        <p:cTn id="30" dur="500" fill="hold"/>
                                        <p:tgtEl>
                                          <p:spTgt spid="1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2" nodeType="clickEffect">
                                  <p:stCondLst>
                                    <p:cond delay="0"/>
                                  </p:stCondLst>
                                  <p:iterate>
                                    <p:tmAbs val="0"/>
                                  </p:iterate>
                                  <p:childTnLst>
                                    <p:set>
                                      <p:cBhvr>
                                        <p:cTn id="34" fill="hold"/>
                                        <p:tgtEl>
                                          <p:spTgt spid="146">
                                            <p:txEl>
                                              <p:pRg st="3" end="3"/>
                                            </p:txEl>
                                          </p:spTgt>
                                        </p:tgtEl>
                                        <p:attrNameLst>
                                          <p:attrName>style.visibility</p:attrName>
                                        </p:attrNameLst>
                                      </p:cBhvr>
                                      <p:to>
                                        <p:strVal val="visible"/>
                                      </p:to>
                                    </p:set>
                                    <p:anim calcmode="lin" valueType="num">
                                      <p:cBhvr>
                                        <p:cTn id="35" dur="500" fill="hold"/>
                                        <p:tgtEl>
                                          <p:spTgt spid="146">
                                            <p:txEl>
                                              <p:pRg st="3" end="3"/>
                                            </p:txEl>
                                          </p:spTgt>
                                        </p:tgtEl>
                                        <p:attrNameLst>
                                          <p:attrName>ppt_x</p:attrName>
                                        </p:attrNameLst>
                                      </p:cBhvr>
                                      <p:tavLst>
                                        <p:tav tm="0">
                                          <p:val>
                                            <p:strVal val="0-#ppt_w/2"/>
                                          </p:val>
                                        </p:tav>
                                        <p:tav tm="100000">
                                          <p:val>
                                            <p:strVal val="#ppt_x"/>
                                          </p:val>
                                        </p:tav>
                                      </p:tavLst>
                                    </p:anim>
                                    <p:anim calcmode="lin" valueType="num">
                                      <p:cBhvr>
                                        <p:cTn id="36" dur="500" fill="hold"/>
                                        <p:tgtEl>
                                          <p:spTgt spid="1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2" nodeType="clickEffect">
                                  <p:stCondLst>
                                    <p:cond delay="0"/>
                                  </p:stCondLst>
                                  <p:iterate>
                                    <p:tmAbs val="0"/>
                                  </p:iterate>
                                  <p:childTnLst>
                                    <p:set>
                                      <p:cBhvr>
                                        <p:cTn id="40" fill="hold"/>
                                        <p:tgtEl>
                                          <p:spTgt spid="146">
                                            <p:txEl>
                                              <p:pRg st="4" end="4"/>
                                            </p:txEl>
                                          </p:spTgt>
                                        </p:tgtEl>
                                        <p:attrNameLst>
                                          <p:attrName>style.visibility</p:attrName>
                                        </p:attrNameLst>
                                      </p:cBhvr>
                                      <p:to>
                                        <p:strVal val="visible"/>
                                      </p:to>
                                    </p:set>
                                    <p:anim calcmode="lin" valueType="num">
                                      <p:cBhvr>
                                        <p:cTn id="41" dur="500" fill="hold"/>
                                        <p:tgtEl>
                                          <p:spTgt spid="146">
                                            <p:txEl>
                                              <p:pRg st="4" end="4"/>
                                            </p:txEl>
                                          </p:spTgt>
                                        </p:tgtEl>
                                        <p:attrNameLst>
                                          <p:attrName>ppt_x</p:attrName>
                                        </p:attrNameLst>
                                      </p:cBhvr>
                                      <p:tavLst>
                                        <p:tav tm="0">
                                          <p:val>
                                            <p:strVal val="0-#ppt_w/2"/>
                                          </p:val>
                                        </p:tav>
                                        <p:tav tm="100000">
                                          <p:val>
                                            <p:strVal val="#ppt_x"/>
                                          </p:val>
                                        </p:tav>
                                      </p:tavLst>
                                    </p:anim>
                                    <p:anim calcmode="lin" valueType="num">
                                      <p:cBhvr>
                                        <p:cTn id="42" dur="500" fill="hold"/>
                                        <p:tgtEl>
                                          <p:spTgt spid="14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2" nodeType="clickEffect">
                                  <p:stCondLst>
                                    <p:cond delay="0"/>
                                  </p:stCondLst>
                                  <p:iterate>
                                    <p:tmAbs val="0"/>
                                  </p:iterate>
                                  <p:childTnLst>
                                    <p:set>
                                      <p:cBhvr>
                                        <p:cTn id="46" fill="hold"/>
                                        <p:tgtEl>
                                          <p:spTgt spid="146">
                                            <p:txEl>
                                              <p:pRg st="5" end="5"/>
                                            </p:txEl>
                                          </p:spTgt>
                                        </p:tgtEl>
                                        <p:attrNameLst>
                                          <p:attrName>style.visibility</p:attrName>
                                        </p:attrNameLst>
                                      </p:cBhvr>
                                      <p:to>
                                        <p:strVal val="visible"/>
                                      </p:to>
                                    </p:set>
                                    <p:anim calcmode="lin" valueType="num">
                                      <p:cBhvr>
                                        <p:cTn id="47" dur="500" fill="hold"/>
                                        <p:tgtEl>
                                          <p:spTgt spid="146">
                                            <p:txEl>
                                              <p:pRg st="5" end="5"/>
                                            </p:txEl>
                                          </p:spTgt>
                                        </p:tgtEl>
                                        <p:attrNameLst>
                                          <p:attrName>ppt_x</p:attrName>
                                        </p:attrNameLst>
                                      </p:cBhvr>
                                      <p:tavLst>
                                        <p:tav tm="0">
                                          <p:val>
                                            <p:strVal val="0-#ppt_w/2"/>
                                          </p:val>
                                        </p:tav>
                                        <p:tav tm="100000">
                                          <p:val>
                                            <p:strVal val="#ppt_x"/>
                                          </p:val>
                                        </p:tav>
                                      </p:tavLst>
                                    </p:anim>
                                    <p:anim calcmode="lin" valueType="num">
                                      <p:cBhvr>
                                        <p:cTn id="48" dur="500" fill="hold"/>
                                        <p:tgtEl>
                                          <p:spTgt spid="14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2" nodeType="clickEffect">
                                  <p:stCondLst>
                                    <p:cond delay="0"/>
                                  </p:stCondLst>
                                  <p:iterate>
                                    <p:tmAbs val="0"/>
                                  </p:iterate>
                                  <p:childTnLst>
                                    <p:set>
                                      <p:cBhvr>
                                        <p:cTn id="52" fill="hold"/>
                                        <p:tgtEl>
                                          <p:spTgt spid="146">
                                            <p:txEl>
                                              <p:pRg st="6" end="6"/>
                                            </p:txEl>
                                          </p:spTgt>
                                        </p:tgtEl>
                                        <p:attrNameLst>
                                          <p:attrName>style.visibility</p:attrName>
                                        </p:attrNameLst>
                                      </p:cBhvr>
                                      <p:to>
                                        <p:strVal val="visible"/>
                                      </p:to>
                                    </p:set>
                                    <p:anim calcmode="lin" valueType="num">
                                      <p:cBhvr>
                                        <p:cTn id="53" dur="500" fill="hold"/>
                                        <p:tgtEl>
                                          <p:spTgt spid="146">
                                            <p:txEl>
                                              <p:pRg st="6" end="6"/>
                                            </p:txEl>
                                          </p:spTgt>
                                        </p:tgtEl>
                                        <p:attrNameLst>
                                          <p:attrName>ppt_x</p:attrName>
                                        </p:attrNameLst>
                                      </p:cBhvr>
                                      <p:tavLst>
                                        <p:tav tm="0">
                                          <p:val>
                                            <p:strVal val="0-#ppt_w/2"/>
                                          </p:val>
                                        </p:tav>
                                        <p:tav tm="100000">
                                          <p:val>
                                            <p:strVal val="#ppt_x"/>
                                          </p:val>
                                        </p:tav>
                                      </p:tavLst>
                                    </p:anim>
                                    <p:anim calcmode="lin" valueType="num">
                                      <p:cBhvr>
                                        <p:cTn id="54" dur="500" fill="hold"/>
                                        <p:tgtEl>
                                          <p:spTgt spid="14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P spid="146" grpId="2" build="p"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tory completion themes in the late adopted group over first 2 years of placement:  Year Group Effect"/>
          <p:cNvSpPr>
            <a:spLocks noGrp="1"/>
          </p:cNvSpPr>
          <p:nvPr>
            <p:ph type="title"/>
          </p:nvPr>
        </p:nvSpPr>
        <p:spPr>
          <a:xfrm>
            <a:off x="0" y="152400"/>
            <a:ext cx="8991600" cy="1600200"/>
          </a:xfrm>
          <a:prstGeom prst="rect">
            <a:avLst/>
          </a:prstGeom>
        </p:spPr>
        <p:txBody>
          <a:bodyPr/>
          <a:lstStyle/>
          <a:p>
            <a:pPr>
              <a:defRPr sz="3200">
                <a:latin typeface="Tahoma"/>
                <a:ea typeface="Tahoma"/>
                <a:cs typeface="Tahoma"/>
                <a:sym typeface="Tahoma"/>
              </a:defRPr>
            </a:pPr>
            <a:r>
              <a:t>Story completion themes in the late adopted group over first 2 years of placement: </a:t>
            </a:r>
            <a:br/>
            <a:r>
              <a:t>Year Group Effect</a:t>
            </a:r>
          </a:p>
        </p:txBody>
      </p:sp>
      <p:graphicFrame>
        <p:nvGraphicFramePr>
          <p:cNvPr id="149" name="3D Column Chart"/>
          <p:cNvGraphicFramePr/>
          <p:nvPr/>
        </p:nvGraphicFramePr>
        <p:xfrm>
          <a:off x="340361" y="1538841"/>
          <a:ext cx="8614059" cy="4714081"/>
        </p:xfrm>
        <a:graphic>
          <a:graphicData uri="http://schemas.openxmlformats.org/drawingml/2006/chart">
            <c:chart xmlns:c="http://schemas.openxmlformats.org/drawingml/2006/chart" xmlns:r="http://schemas.openxmlformats.org/officeDocument/2006/relationships" r:id="rId2"/>
          </a:graphicData>
        </a:graphic>
      </p:graphicFrame>
      <p:sp>
        <p:nvSpPr>
          <p:cNvPr id="150" name="(Wilks Lamda=.80, F=9.35, df=8,63, p &lt; .001)"/>
          <p:cNvSpPr/>
          <p:nvPr/>
        </p:nvSpPr>
        <p:spPr>
          <a:xfrm>
            <a:off x="762000" y="6172200"/>
            <a:ext cx="7239000" cy="431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40639" marR="40639" defTabSz="914400">
              <a:lnSpc>
                <a:spcPct val="90000"/>
              </a:lnSpc>
              <a:spcBef>
                <a:spcPts val="500"/>
              </a:spcBef>
              <a:buClr>
                <a:srgbClr val="000000"/>
              </a:buClr>
              <a:buFont typeface="Times New Roman"/>
              <a:defRPr sz="2400" b="1">
                <a:uFill>
                  <a:solidFill>
                    <a:srgbClr val="000000"/>
                  </a:solidFill>
                </a:uFill>
                <a:latin typeface="+mj-lt"/>
                <a:ea typeface="+mj-ea"/>
                <a:cs typeface="+mj-cs"/>
                <a:sym typeface="Times New Roman"/>
              </a:defRPr>
            </a:lvl1pPr>
          </a:lstStyle>
          <a:p>
            <a:r>
              <a:t>(Wilks Lamda=.80, F=9.35, df=8,63, p &lt; .001)</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efensive avoidance themes of maltreated children as a function of adoptive mothers’ AAI insecurity versus security AAI status (Roy’s Largest Root F=3.29 (4,138) p &lt; .005)"/>
          <p:cNvSpPr>
            <a:spLocks noGrp="1"/>
          </p:cNvSpPr>
          <p:nvPr>
            <p:ph type="title"/>
          </p:nvPr>
        </p:nvSpPr>
        <p:spPr>
          <a:xfrm>
            <a:off x="0" y="0"/>
            <a:ext cx="8839200" cy="1828800"/>
          </a:xfrm>
          <a:prstGeom prst="rect">
            <a:avLst/>
          </a:prstGeom>
        </p:spPr>
        <p:txBody>
          <a:bodyPr/>
          <a:lstStyle/>
          <a:p>
            <a:r>
              <a:rPr sz="2800" b="1">
                <a:solidFill>
                  <a:srgbClr val="011279"/>
                </a:solidFill>
                <a:uFill>
                  <a:solidFill>
                    <a:srgbClr val="011279"/>
                  </a:solidFill>
                </a:uFill>
                <a:latin typeface="Tahoma"/>
                <a:ea typeface="Tahoma"/>
                <a:cs typeface="Tahoma"/>
                <a:sym typeface="Tahoma"/>
              </a:rPr>
              <a:t>Defensive avoidance</a:t>
            </a:r>
            <a:r>
              <a:rPr sz="2800">
                <a:latin typeface="Tahoma"/>
                <a:ea typeface="Tahoma"/>
                <a:cs typeface="Tahoma"/>
                <a:sym typeface="Tahoma"/>
              </a:rPr>
              <a:t> themes of maltreated children as a function of adoptive mothers’ AAI </a:t>
            </a:r>
            <a:r>
              <a:rPr sz="2800" b="1">
                <a:solidFill>
                  <a:srgbClr val="011279"/>
                </a:solidFill>
                <a:uFill>
                  <a:solidFill>
                    <a:srgbClr val="011279"/>
                  </a:solidFill>
                </a:uFill>
                <a:latin typeface="Tahoma"/>
                <a:ea typeface="Tahoma"/>
                <a:cs typeface="Tahoma"/>
                <a:sym typeface="Tahoma"/>
              </a:rPr>
              <a:t>insecurity</a:t>
            </a:r>
            <a:r>
              <a:rPr sz="2800">
                <a:solidFill>
                  <a:srgbClr val="011279"/>
                </a:solidFill>
                <a:uFill>
                  <a:solidFill>
                    <a:srgbClr val="011279"/>
                  </a:solidFill>
                </a:uFill>
                <a:latin typeface="Tahoma"/>
                <a:ea typeface="Tahoma"/>
                <a:cs typeface="Tahoma"/>
                <a:sym typeface="Tahoma"/>
              </a:rPr>
              <a:t> </a:t>
            </a:r>
            <a:r>
              <a:rPr sz="2800">
                <a:latin typeface="Tahoma"/>
                <a:ea typeface="Tahoma"/>
                <a:cs typeface="Tahoma"/>
                <a:sym typeface="Tahoma"/>
              </a:rPr>
              <a:t>versus </a:t>
            </a:r>
            <a:r>
              <a:rPr sz="2800" b="1">
                <a:solidFill>
                  <a:srgbClr val="004100"/>
                </a:solidFill>
                <a:uFill>
                  <a:solidFill>
                    <a:srgbClr val="004100"/>
                  </a:solidFill>
                </a:uFill>
                <a:latin typeface="Tahoma"/>
                <a:ea typeface="Tahoma"/>
                <a:cs typeface="Tahoma"/>
                <a:sym typeface="Tahoma"/>
              </a:rPr>
              <a:t>security</a:t>
            </a:r>
            <a:r>
              <a:rPr sz="2800" b="1">
                <a:solidFill>
                  <a:srgbClr val="C6E6E9"/>
                </a:solidFill>
                <a:uFill>
                  <a:solidFill>
                    <a:srgbClr val="C6E6E9"/>
                  </a:solidFill>
                </a:uFill>
                <a:latin typeface="Tahoma"/>
                <a:ea typeface="Tahoma"/>
                <a:cs typeface="Tahoma"/>
                <a:sym typeface="Tahoma"/>
              </a:rPr>
              <a:t> </a:t>
            </a:r>
            <a:r>
              <a:rPr sz="2800">
                <a:latin typeface="Tahoma"/>
                <a:ea typeface="Tahoma"/>
                <a:cs typeface="Tahoma"/>
                <a:sym typeface="Tahoma"/>
              </a:rPr>
              <a:t>AAI status</a:t>
            </a:r>
            <a:r>
              <a:rPr sz="3600">
                <a:latin typeface="Tahoma"/>
                <a:ea typeface="Tahoma"/>
                <a:cs typeface="Tahoma"/>
                <a:sym typeface="Tahoma"/>
              </a:rPr>
              <a:t> </a:t>
            </a:r>
            <a:r>
              <a:rPr sz="1600" b="1">
                <a:latin typeface="Tahoma"/>
                <a:ea typeface="Tahoma"/>
                <a:cs typeface="Tahoma"/>
                <a:sym typeface="Tahoma"/>
              </a:rPr>
              <a:t>(Roy’s</a:t>
            </a:r>
            <a:r>
              <a:rPr sz="1600">
                <a:latin typeface="Tahoma"/>
                <a:ea typeface="Tahoma"/>
                <a:cs typeface="Tahoma"/>
                <a:sym typeface="Tahoma"/>
              </a:rPr>
              <a:t> </a:t>
            </a:r>
            <a:r>
              <a:rPr sz="1600" b="1"/>
              <a:t>Largest Root </a:t>
            </a:r>
            <a:r>
              <a:rPr sz="1600" b="1" u="sng"/>
              <a:t>F</a:t>
            </a:r>
            <a:r>
              <a:rPr sz="1600" b="1"/>
              <a:t>=3.29 (4,138) p &lt; .005)</a:t>
            </a:r>
            <a:r>
              <a:rPr sz="2000" b="1">
                <a:solidFill>
                  <a:srgbClr val="929292"/>
                </a:solidFill>
                <a:uFill>
                  <a:solidFill>
                    <a:srgbClr val="929292"/>
                  </a:solidFill>
                </a:uFill>
              </a:rPr>
              <a:t> </a:t>
            </a:r>
          </a:p>
        </p:txBody>
      </p:sp>
      <p:graphicFrame>
        <p:nvGraphicFramePr>
          <p:cNvPr id="153" name="3D Column Chart"/>
          <p:cNvGraphicFramePr/>
          <p:nvPr/>
        </p:nvGraphicFramePr>
        <p:xfrm>
          <a:off x="881664" y="1909367"/>
          <a:ext cx="8453169" cy="4565588"/>
        </p:xfrm>
        <a:graphic>
          <a:graphicData uri="http://schemas.openxmlformats.org/drawingml/2006/chart">
            <c:chart xmlns:c="http://schemas.openxmlformats.org/drawingml/2006/chart" xmlns:r="http://schemas.openxmlformats.org/officeDocument/2006/relationships" r:id="rId3"/>
          </a:graphicData>
        </a:graphic>
      </p:graphicFrame>
      <p:sp>
        <p:nvSpPr>
          <p:cNvPr id="154" name="Year group by Maternal AAI interaction, F=4.32, p &lt; .05"/>
          <p:cNvSpPr/>
          <p:nvPr/>
        </p:nvSpPr>
        <p:spPr>
          <a:xfrm>
            <a:off x="1600200" y="6491287"/>
            <a:ext cx="5943600" cy="358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40639" marR="40639" defTabSz="914400">
              <a:spcBef>
                <a:spcPts val="1000"/>
              </a:spcBef>
              <a:buClr>
                <a:srgbClr val="000000"/>
              </a:buClr>
              <a:buFont typeface="Times New Roman"/>
              <a:defRPr sz="1800" b="1">
                <a:uFill>
                  <a:solidFill>
                    <a:srgbClr val="000000"/>
                  </a:solidFill>
                </a:uFill>
                <a:latin typeface="+mj-lt"/>
                <a:ea typeface="+mj-ea"/>
                <a:cs typeface="+mj-cs"/>
                <a:sym typeface="Times New Roman"/>
              </a:defRPr>
            </a:lvl1pPr>
          </a:lstStyle>
          <a:p>
            <a:r>
              <a:t>Year group by Maternal AAI interaction, F=4.32, p &lt; .05</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Defensive avoidance themes of maltreated children as a function of adoptive mothers’ unresolved versus resolved AAI status"/>
          <p:cNvSpPr>
            <a:spLocks noGrp="1"/>
          </p:cNvSpPr>
          <p:nvPr>
            <p:ph type="title"/>
          </p:nvPr>
        </p:nvSpPr>
        <p:spPr>
          <a:xfrm>
            <a:off x="0" y="152400"/>
            <a:ext cx="8839200" cy="1828800"/>
          </a:xfrm>
          <a:prstGeom prst="rect">
            <a:avLst/>
          </a:prstGeom>
        </p:spPr>
        <p:txBody>
          <a:bodyPr/>
          <a:lstStyle/>
          <a:p>
            <a:r>
              <a:rPr sz="2800" b="1">
                <a:solidFill>
                  <a:srgbClr val="011279"/>
                </a:solidFill>
                <a:uFill>
                  <a:solidFill>
                    <a:srgbClr val="011279"/>
                  </a:solidFill>
                </a:uFill>
                <a:latin typeface="Tahoma"/>
                <a:ea typeface="Tahoma"/>
                <a:cs typeface="Tahoma"/>
                <a:sym typeface="Tahoma"/>
              </a:rPr>
              <a:t>Defensive avoidance</a:t>
            </a:r>
            <a:r>
              <a:rPr sz="2800">
                <a:latin typeface="Tahoma"/>
                <a:ea typeface="Tahoma"/>
                <a:cs typeface="Tahoma"/>
                <a:sym typeface="Tahoma"/>
              </a:rPr>
              <a:t> themes of maltreated children as a function of adoptive mothers’ </a:t>
            </a:r>
            <a:r>
              <a:rPr sz="2800" b="1">
                <a:solidFill>
                  <a:srgbClr val="7B1979"/>
                </a:solidFill>
                <a:uFill>
                  <a:solidFill>
                    <a:srgbClr val="7B1979"/>
                  </a:solidFill>
                </a:uFill>
                <a:latin typeface="Tahoma"/>
                <a:ea typeface="Tahoma"/>
                <a:cs typeface="Tahoma"/>
                <a:sym typeface="Tahoma"/>
              </a:rPr>
              <a:t>unresolved</a:t>
            </a:r>
            <a:r>
              <a:rPr sz="2800">
                <a:latin typeface="Tahoma"/>
                <a:ea typeface="Tahoma"/>
                <a:cs typeface="Tahoma"/>
                <a:sym typeface="Tahoma"/>
              </a:rPr>
              <a:t> versus </a:t>
            </a:r>
            <a:r>
              <a:rPr sz="2800" b="1">
                <a:solidFill>
                  <a:srgbClr val="004100"/>
                </a:solidFill>
                <a:uFill>
                  <a:solidFill>
                    <a:srgbClr val="004100"/>
                  </a:solidFill>
                </a:uFill>
                <a:latin typeface="Tahoma"/>
                <a:ea typeface="Tahoma"/>
                <a:cs typeface="Tahoma"/>
                <a:sym typeface="Tahoma"/>
              </a:rPr>
              <a:t>resolved</a:t>
            </a:r>
            <a:r>
              <a:rPr sz="2800" b="1">
                <a:solidFill>
                  <a:srgbClr val="C6E6E9"/>
                </a:solidFill>
                <a:uFill>
                  <a:solidFill>
                    <a:srgbClr val="C6E6E9"/>
                  </a:solidFill>
                </a:uFill>
                <a:latin typeface="Tahoma"/>
                <a:ea typeface="Tahoma"/>
                <a:cs typeface="Tahoma"/>
                <a:sym typeface="Tahoma"/>
              </a:rPr>
              <a:t> </a:t>
            </a:r>
            <a:r>
              <a:rPr sz="2800">
                <a:latin typeface="Tahoma"/>
                <a:ea typeface="Tahoma"/>
                <a:cs typeface="Tahoma"/>
                <a:sym typeface="Tahoma"/>
              </a:rPr>
              <a:t>AAI status</a:t>
            </a:r>
            <a:r>
              <a:rPr sz="3600">
                <a:latin typeface="Tahoma"/>
                <a:ea typeface="Tahoma"/>
                <a:cs typeface="Tahoma"/>
                <a:sym typeface="Tahoma"/>
              </a:rPr>
              <a:t> </a:t>
            </a:r>
          </a:p>
        </p:txBody>
      </p:sp>
      <p:graphicFrame>
        <p:nvGraphicFramePr>
          <p:cNvPr id="159" name="3D Column Chart"/>
          <p:cNvGraphicFramePr/>
          <p:nvPr/>
        </p:nvGraphicFramePr>
        <p:xfrm>
          <a:off x="886087" y="1907047"/>
          <a:ext cx="8448745" cy="4575641"/>
        </p:xfrm>
        <a:graphic>
          <a:graphicData uri="http://schemas.openxmlformats.org/drawingml/2006/chart">
            <c:chart xmlns:c="http://schemas.openxmlformats.org/drawingml/2006/chart" xmlns:r="http://schemas.openxmlformats.org/officeDocument/2006/relationships" r:id="rId3"/>
          </a:graphicData>
        </a:graphic>
      </p:graphicFrame>
      <p:sp>
        <p:nvSpPr>
          <p:cNvPr id="160" name="Year group by Unresolved AAI interaction, ANOVA F=3.48 (df 2, 168) p &lt; .05"/>
          <p:cNvSpPr/>
          <p:nvPr/>
        </p:nvSpPr>
        <p:spPr>
          <a:xfrm>
            <a:off x="457200" y="6324600"/>
            <a:ext cx="8229600" cy="35858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40639" marR="40639" defTabSz="914400">
              <a:spcBef>
                <a:spcPts val="1000"/>
              </a:spcBef>
              <a:buClr>
                <a:srgbClr val="000000"/>
              </a:buClr>
              <a:buFont typeface="Times New Roman"/>
              <a:defRPr sz="1800" b="1">
                <a:uFill>
                  <a:solidFill>
                    <a:srgbClr val="000000"/>
                  </a:solidFill>
                </a:uFill>
                <a:latin typeface="+mj-lt"/>
                <a:ea typeface="+mj-ea"/>
                <a:cs typeface="+mj-cs"/>
                <a:sym typeface="Times New Roman"/>
              </a:defRPr>
            </a:lvl1pPr>
          </a:lstStyle>
          <a:p>
            <a:r>
              <a:t>Year group by Unresolved AAI interaction, ANOVA F=3.48 (df 2, 168) p &lt; .05</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What can attachment theory and research  bring to work in adoption and foster care?"/>
          <p:cNvSpPr>
            <a:spLocks noGrp="1"/>
          </p:cNvSpPr>
          <p:nvPr>
            <p:ph type="title"/>
          </p:nvPr>
        </p:nvSpPr>
        <p:spPr>
          <a:xfrm>
            <a:off x="838200" y="0"/>
            <a:ext cx="7696200" cy="2057400"/>
          </a:xfrm>
          <a:prstGeom prst="rect">
            <a:avLst/>
          </a:prstGeom>
        </p:spPr>
        <p:txBody>
          <a:bodyPr/>
          <a:lstStyle/>
          <a:p>
            <a:pPr>
              <a:defRPr sz="3200">
                <a:solidFill>
                  <a:srgbClr val="FFFB00"/>
                </a:solidFill>
                <a:uFill>
                  <a:solidFill>
                    <a:srgbClr val="FFFB00"/>
                  </a:solidFill>
                </a:uFill>
                <a:latin typeface="Comic Sans MS"/>
                <a:ea typeface="Comic Sans MS"/>
                <a:cs typeface="Comic Sans MS"/>
                <a:sym typeface="Comic Sans MS"/>
              </a:defRPr>
            </a:pPr>
            <a:r>
              <a:rPr dirty="0">
                <a:solidFill>
                  <a:schemeClr val="tx1"/>
                </a:solidFill>
              </a:rPr>
              <a:t>What can attachment theory and research  bring to work </a:t>
            </a:r>
            <a:r>
              <a:rPr lang="en-US" dirty="0">
                <a:solidFill>
                  <a:schemeClr val="tx1"/>
                </a:solidFill>
              </a:rPr>
              <a:t>with child maltreatment?</a:t>
            </a:r>
            <a:br>
              <a:rPr dirty="0"/>
            </a:br>
            <a:endParaRPr dirty="0"/>
          </a:p>
        </p:txBody>
      </p:sp>
      <p:sp>
        <p:nvSpPr>
          <p:cNvPr id="66" name="A model of affect regulation…"/>
          <p:cNvSpPr>
            <a:spLocks noGrp="1"/>
          </p:cNvSpPr>
          <p:nvPr>
            <p:ph type="body" idx="1"/>
          </p:nvPr>
        </p:nvSpPr>
        <p:spPr>
          <a:xfrm>
            <a:off x="1143000" y="2057400"/>
            <a:ext cx="7772400" cy="4800600"/>
          </a:xfrm>
          <a:prstGeom prst="rect">
            <a:avLst/>
          </a:prstGeom>
        </p:spPr>
        <p:txBody>
          <a:bodyPr/>
          <a:lstStyle/>
          <a:p>
            <a:pPr marL="340677" indent="-300037">
              <a:buClr>
                <a:srgbClr val="FFFB00"/>
              </a:buClr>
              <a:buFont typeface="Arial"/>
            </a:pPr>
            <a:r>
              <a:rPr sz="2800" dirty="0">
                <a:solidFill>
                  <a:schemeClr val="tx1"/>
                </a:solidFill>
                <a:uFill>
                  <a:solidFill>
                    <a:srgbClr val="FFFB00"/>
                  </a:solidFill>
                </a:uFill>
              </a:rPr>
              <a:t>A model of affect regulation</a:t>
            </a:r>
          </a:p>
          <a:p>
            <a:pPr marL="340677" indent="-300037">
              <a:buClr>
                <a:srgbClr val="FFFB00"/>
              </a:buClr>
              <a:buFont typeface="Arial"/>
            </a:pPr>
            <a:r>
              <a:rPr sz="2800" dirty="0">
                <a:solidFill>
                  <a:schemeClr val="tx1"/>
                </a:solidFill>
                <a:uFill>
                  <a:solidFill>
                    <a:srgbClr val="FFFB00"/>
                  </a:solidFill>
                </a:uFill>
              </a:rPr>
              <a:t>A broad evidence-based knowledge of parents and children</a:t>
            </a:r>
          </a:p>
          <a:p>
            <a:pPr marL="340677" indent="-300037">
              <a:buClr>
                <a:srgbClr val="FFFB00"/>
              </a:buClr>
              <a:buFont typeface="Arial"/>
            </a:pPr>
            <a:r>
              <a:rPr sz="2800" dirty="0">
                <a:solidFill>
                  <a:schemeClr val="tx1"/>
                </a:solidFill>
                <a:uFill>
                  <a:solidFill>
                    <a:srgbClr val="FFFB00"/>
                  </a:solidFill>
                </a:uFill>
              </a:rPr>
              <a:t>A window upon the inner world </a:t>
            </a:r>
            <a:r>
              <a:rPr sz="2000" dirty="0">
                <a:solidFill>
                  <a:schemeClr val="tx1"/>
                </a:solidFill>
                <a:uFill>
                  <a:solidFill>
                    <a:srgbClr val="FFFB00"/>
                  </a:solidFill>
                </a:uFill>
                <a:latin typeface="Comic Sans MS"/>
                <a:ea typeface="Comic Sans MS"/>
                <a:cs typeface="Comic Sans MS"/>
                <a:sym typeface="Comic Sans MS"/>
              </a:rPr>
              <a:t>(‘a move to the level of representation’ via ‘surprising the unconscious’)</a:t>
            </a:r>
          </a:p>
          <a:p>
            <a:pPr>
              <a:buClr>
                <a:srgbClr val="FFFB00"/>
              </a:buClr>
              <a:buFont typeface="Arial"/>
              <a:defRPr sz="2800">
                <a:solidFill>
                  <a:srgbClr val="FFFB00"/>
                </a:solidFill>
                <a:uFill>
                  <a:solidFill>
                    <a:srgbClr val="FFFB00"/>
                  </a:solidFill>
                </a:uFill>
              </a:defRPr>
            </a:pPr>
            <a:r>
              <a:rPr dirty="0">
                <a:solidFill>
                  <a:schemeClr val="tx1"/>
                </a:solidFill>
              </a:rPr>
              <a:t>A focus on resolution of trauma and loss</a:t>
            </a:r>
          </a:p>
          <a:p>
            <a:pPr>
              <a:buClr>
                <a:srgbClr val="FFFB00"/>
              </a:buClr>
              <a:buFont typeface="Arial"/>
              <a:defRPr sz="2800">
                <a:solidFill>
                  <a:srgbClr val="FFFB00"/>
                </a:solidFill>
                <a:uFill>
                  <a:solidFill>
                    <a:srgbClr val="FFFB00"/>
                  </a:solidFill>
                </a:uFill>
              </a:defRPr>
            </a:pPr>
            <a:r>
              <a:rPr dirty="0">
                <a:solidFill>
                  <a:schemeClr val="tx1"/>
                </a:solidFill>
              </a:rPr>
              <a:t>A high regard and respect for parents and children</a:t>
            </a:r>
          </a:p>
        </p:txBody>
      </p:sp>
    </p:spTree>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66">
                                            <p:bg/>
                                          </p:spTgt>
                                        </p:tgtEl>
                                        <p:attrNameLst>
                                          <p:attrName>style.visibility</p:attrName>
                                        </p:attrNameLst>
                                      </p:cBhvr>
                                      <p:to>
                                        <p:strVal val="visible"/>
                                      </p:to>
                                    </p:set>
                                    <p:anim calcmode="lin" valueType="num">
                                      <p:cBhvr>
                                        <p:cTn id="7" dur="500" fill="hold"/>
                                        <p:tgtEl>
                                          <p:spTgt spid="66">
                                            <p:bg/>
                                          </p:spTgt>
                                        </p:tgtEl>
                                        <p:attrNameLst>
                                          <p:attrName>ppt_x</p:attrName>
                                        </p:attrNameLst>
                                      </p:cBhvr>
                                      <p:tavLst>
                                        <p:tav tm="0">
                                          <p:val>
                                            <p:strVal val="1+#ppt_w/2"/>
                                          </p:val>
                                        </p:tav>
                                        <p:tav tm="100000">
                                          <p:val>
                                            <p:strVal val="#ppt_x"/>
                                          </p:val>
                                        </p:tav>
                                      </p:tavLst>
                                    </p:anim>
                                    <p:anim calcmode="lin" valueType="num">
                                      <p:cBhvr>
                                        <p:cTn id="8" dur="500" fill="hold"/>
                                        <p:tgtEl>
                                          <p:spTgt spid="66">
                                            <p:bg/>
                                          </p:spTgt>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iterate>
                                    <p:tmAbs val="0"/>
                                  </p:iterate>
                                  <p:childTnLst>
                                    <p:set>
                                      <p:cBhvr>
                                        <p:cTn id="10" fill="hold"/>
                                        <p:tgtEl>
                                          <p:spTgt spid="66">
                                            <p:txEl>
                                              <p:pRg st="0" end="0"/>
                                            </p:txEl>
                                          </p:spTgt>
                                        </p:tgtEl>
                                        <p:attrNameLst>
                                          <p:attrName>style.visibility</p:attrName>
                                        </p:attrNameLst>
                                      </p:cBhvr>
                                      <p:to>
                                        <p:strVal val="visible"/>
                                      </p:to>
                                    </p:set>
                                    <p:anim calcmode="lin" valueType="num">
                                      <p:cBhvr>
                                        <p:cTn id="11" dur="500" fill="hold"/>
                                        <p:tgtEl>
                                          <p:spTgt spid="66">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1" nodeType="clickEffect">
                                  <p:stCondLst>
                                    <p:cond delay="0"/>
                                  </p:stCondLst>
                                  <p:iterate>
                                    <p:tmAbs val="0"/>
                                  </p:iterate>
                                  <p:childTnLst>
                                    <p:set>
                                      <p:cBhvr>
                                        <p:cTn id="16" fill="hold"/>
                                        <p:tgtEl>
                                          <p:spTgt spid="66">
                                            <p:txEl>
                                              <p:pRg st="1" end="1"/>
                                            </p:txEl>
                                          </p:spTgt>
                                        </p:tgtEl>
                                        <p:attrNameLst>
                                          <p:attrName>style.visibility</p:attrName>
                                        </p:attrNameLst>
                                      </p:cBhvr>
                                      <p:to>
                                        <p:strVal val="visible"/>
                                      </p:to>
                                    </p:set>
                                    <p:anim calcmode="lin" valueType="num">
                                      <p:cBhvr>
                                        <p:cTn id="17" dur="500" fill="hold"/>
                                        <p:tgtEl>
                                          <p:spTgt spid="66">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1" nodeType="clickEffect">
                                  <p:stCondLst>
                                    <p:cond delay="0"/>
                                  </p:stCondLst>
                                  <p:iterate>
                                    <p:tmAbs val="0"/>
                                  </p:iterate>
                                  <p:childTnLst>
                                    <p:set>
                                      <p:cBhvr>
                                        <p:cTn id="22" fill="hold"/>
                                        <p:tgtEl>
                                          <p:spTgt spid="66">
                                            <p:txEl>
                                              <p:pRg st="2" end="2"/>
                                            </p:txEl>
                                          </p:spTgt>
                                        </p:tgtEl>
                                        <p:attrNameLst>
                                          <p:attrName>style.visibility</p:attrName>
                                        </p:attrNameLst>
                                      </p:cBhvr>
                                      <p:to>
                                        <p:strVal val="visible"/>
                                      </p:to>
                                    </p:set>
                                    <p:anim calcmode="lin" valueType="num">
                                      <p:cBhvr>
                                        <p:cTn id="23" dur="500" fill="hold"/>
                                        <p:tgtEl>
                                          <p:spTgt spid="66">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1" nodeType="clickEffect">
                                  <p:stCondLst>
                                    <p:cond delay="0"/>
                                  </p:stCondLst>
                                  <p:iterate>
                                    <p:tmAbs val="0"/>
                                  </p:iterate>
                                  <p:childTnLst>
                                    <p:set>
                                      <p:cBhvr>
                                        <p:cTn id="28" fill="hold"/>
                                        <p:tgtEl>
                                          <p:spTgt spid="66">
                                            <p:txEl>
                                              <p:pRg st="3" end="3"/>
                                            </p:txEl>
                                          </p:spTgt>
                                        </p:tgtEl>
                                        <p:attrNameLst>
                                          <p:attrName>style.visibility</p:attrName>
                                        </p:attrNameLst>
                                      </p:cBhvr>
                                      <p:to>
                                        <p:strVal val="visible"/>
                                      </p:to>
                                    </p:set>
                                    <p:anim calcmode="lin" valueType="num">
                                      <p:cBhvr>
                                        <p:cTn id="29" dur="500" fill="hold"/>
                                        <p:tgtEl>
                                          <p:spTgt spid="66">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1" nodeType="clickEffect">
                                  <p:stCondLst>
                                    <p:cond delay="0"/>
                                  </p:stCondLst>
                                  <p:iterate>
                                    <p:tmAbs val="0"/>
                                  </p:iterate>
                                  <p:childTnLst>
                                    <p:set>
                                      <p:cBhvr>
                                        <p:cTn id="34" fill="hold"/>
                                        <p:tgtEl>
                                          <p:spTgt spid="66">
                                            <p:txEl>
                                              <p:pRg st="4" end="4"/>
                                            </p:txEl>
                                          </p:spTgt>
                                        </p:tgtEl>
                                        <p:attrNameLst>
                                          <p:attrName>style.visibility</p:attrName>
                                        </p:attrNameLst>
                                      </p:cBhvr>
                                      <p:to>
                                        <p:strVal val="visible"/>
                                      </p:to>
                                    </p:set>
                                    <p:anim calcmode="lin" valueType="num">
                                      <p:cBhvr>
                                        <p:cTn id="35" dur="500" fill="hold"/>
                                        <p:tgtEl>
                                          <p:spTgt spid="66">
                                            <p:txEl>
                                              <p:pRg st="4" end="4"/>
                                            </p:txEl>
                                          </p:spTgt>
                                        </p:tgtEl>
                                        <p:attrNameLst>
                                          <p:attrName>ppt_x</p:attrName>
                                        </p:attrNameLst>
                                      </p:cBhvr>
                                      <p:tavLst>
                                        <p:tav tm="0">
                                          <p:val>
                                            <p:strVal val="1+#ppt_w/2"/>
                                          </p:val>
                                        </p:tav>
                                        <p:tav tm="100000">
                                          <p:val>
                                            <p:strVal val="#ppt_x"/>
                                          </p:val>
                                        </p:tav>
                                      </p:tavLst>
                                    </p:anim>
                                    <p:anim calcmode="lin" valueType="num">
                                      <p:cBhvr>
                                        <p:cTn id="36" dur="500" fill="hold"/>
                                        <p:tgtEl>
                                          <p:spTgt spid="6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4" name="Did collecting Adult Attachment Interviews from the adoptive fathers, as well as the mothers, provide added value?"/>
          <p:cNvSpPr>
            <a:spLocks noGrp="1"/>
          </p:cNvSpPr>
          <p:nvPr>
            <p:ph type="title"/>
          </p:nvPr>
        </p:nvSpPr>
        <p:spPr>
          <a:xfrm>
            <a:off x="1569442" y="901422"/>
            <a:ext cx="6005116" cy="5055156"/>
          </a:xfrm>
          <a:prstGeom prst="rect">
            <a:avLst/>
          </a:prstGeom>
        </p:spPr>
        <p:txBody>
          <a:bodyPr/>
          <a:lstStyle>
            <a:lvl1pPr>
              <a:defRPr>
                <a:solidFill>
                  <a:srgbClr val="FFFFFF"/>
                </a:solidFill>
                <a:uFill>
                  <a:solidFill>
                    <a:srgbClr val="FFFFFF"/>
                  </a:solidFill>
                </a:uFill>
              </a:defRPr>
            </a:lvl1pPr>
          </a:lstStyle>
          <a:p>
            <a:r>
              <a:t>Did collecting Adult Attachment Interviews from the adoptive fathers, as well as the mothers, provide added value?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hildren’s summary ‘insecure aggression’ and ‘disorganization’ scores grouped by interaction of parents’ AAI security"/>
          <p:cNvSpPr>
            <a:spLocks noGrp="1"/>
          </p:cNvSpPr>
          <p:nvPr>
            <p:ph type="title"/>
          </p:nvPr>
        </p:nvSpPr>
        <p:spPr>
          <a:xfrm>
            <a:off x="304800" y="457200"/>
            <a:ext cx="8839200" cy="1447800"/>
          </a:xfrm>
          <a:prstGeom prst="rect">
            <a:avLst/>
          </a:prstGeom>
        </p:spPr>
        <p:txBody>
          <a:bodyPr/>
          <a:lstStyle/>
          <a:p>
            <a:r>
              <a:rPr sz="3200">
                <a:latin typeface="Tahoma"/>
                <a:ea typeface="Tahoma"/>
                <a:cs typeface="Tahoma"/>
                <a:sym typeface="Tahoma"/>
              </a:rPr>
              <a:t>Children’s summary </a:t>
            </a:r>
            <a:r>
              <a:rPr sz="3200">
                <a:solidFill>
                  <a:srgbClr val="FF4C00"/>
                </a:solidFill>
                <a:uFill>
                  <a:solidFill>
                    <a:srgbClr val="FF4C00"/>
                  </a:solidFill>
                </a:uFill>
                <a:latin typeface="Tahoma"/>
                <a:ea typeface="Tahoma"/>
                <a:cs typeface="Tahoma"/>
                <a:sym typeface="Tahoma"/>
              </a:rPr>
              <a:t>‘insecure aggression’</a:t>
            </a:r>
            <a:r>
              <a:rPr sz="3200">
                <a:latin typeface="Tahoma"/>
                <a:ea typeface="Tahoma"/>
                <a:cs typeface="Tahoma"/>
                <a:sym typeface="Tahoma"/>
              </a:rPr>
              <a:t> and </a:t>
            </a:r>
            <a:r>
              <a:rPr sz="3200">
                <a:solidFill>
                  <a:srgbClr val="7B1979"/>
                </a:solidFill>
                <a:uFill>
                  <a:solidFill>
                    <a:srgbClr val="7B1979"/>
                  </a:solidFill>
                </a:uFill>
                <a:latin typeface="Tahoma"/>
                <a:ea typeface="Tahoma"/>
                <a:cs typeface="Tahoma"/>
                <a:sym typeface="Tahoma"/>
              </a:rPr>
              <a:t>‘disorganization’</a:t>
            </a:r>
            <a:r>
              <a:rPr sz="3200">
                <a:latin typeface="Tahoma"/>
                <a:ea typeface="Tahoma"/>
                <a:cs typeface="Tahoma"/>
                <a:sym typeface="Tahoma"/>
              </a:rPr>
              <a:t> scores grouped by interaction of parents’ AAI security  </a:t>
            </a:r>
            <a:br>
              <a:rPr sz="3200">
                <a:latin typeface="Tahoma"/>
                <a:ea typeface="Tahoma"/>
                <a:cs typeface="Tahoma"/>
                <a:sym typeface="Tahoma"/>
              </a:rPr>
            </a:br>
            <a:endParaRPr sz="3200">
              <a:latin typeface="Tahoma"/>
              <a:ea typeface="Tahoma"/>
              <a:cs typeface="Tahoma"/>
              <a:sym typeface="Tahoma"/>
            </a:endParaRPr>
          </a:p>
        </p:txBody>
      </p:sp>
      <p:graphicFrame>
        <p:nvGraphicFramePr>
          <p:cNvPr id="167" name="3D Column Chart"/>
          <p:cNvGraphicFramePr/>
          <p:nvPr/>
        </p:nvGraphicFramePr>
        <p:xfrm>
          <a:off x="432888" y="1504195"/>
          <a:ext cx="8719080" cy="4739865"/>
        </p:xfrm>
        <a:graphic>
          <a:graphicData uri="http://schemas.openxmlformats.org/drawingml/2006/chart">
            <c:chart xmlns:c="http://schemas.openxmlformats.org/drawingml/2006/chart" xmlns:r="http://schemas.openxmlformats.org/officeDocument/2006/relationships" r:id="rId3"/>
          </a:graphicData>
        </a:graphic>
      </p:graphicFrame>
      <p:sp>
        <p:nvSpPr>
          <p:cNvPr id="168" name="(Roy’s Largest Root F=4.19 (4,137) p &lt; .005)"/>
          <p:cNvSpPr/>
          <p:nvPr/>
        </p:nvSpPr>
        <p:spPr>
          <a:xfrm>
            <a:off x="974725" y="5891212"/>
            <a:ext cx="5330885" cy="137326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marL="40639" marR="40639" defTabSz="914400">
              <a:buClr>
                <a:srgbClr val="000000"/>
              </a:buClr>
              <a:buFont typeface="Tahoma"/>
              <a:defRPr sz="2400">
                <a:uFill>
                  <a:solidFill>
                    <a:srgbClr val="000000"/>
                  </a:solidFill>
                </a:uFill>
                <a:latin typeface="+mn-lt"/>
                <a:ea typeface="+mn-ea"/>
                <a:cs typeface="+mn-cs"/>
                <a:sym typeface="Arial"/>
              </a:defRPr>
            </a:pPr>
            <a:r>
              <a:rPr sz="2000">
                <a:latin typeface="Tahoma"/>
                <a:ea typeface="Tahoma"/>
                <a:cs typeface="Tahoma"/>
                <a:sym typeface="Tahoma"/>
              </a:rPr>
              <a:t>(</a:t>
            </a:r>
            <a:r>
              <a:rPr sz="2000" b="1">
                <a:latin typeface="+mj-lt"/>
                <a:ea typeface="+mj-ea"/>
                <a:cs typeface="+mj-cs"/>
                <a:sym typeface="Times New Roman"/>
              </a:rPr>
              <a:t>Roy’s Largest Root </a:t>
            </a:r>
            <a:r>
              <a:rPr sz="2000" b="1" u="sng">
                <a:latin typeface="+mj-lt"/>
                <a:ea typeface="+mj-ea"/>
                <a:cs typeface="+mj-cs"/>
                <a:sym typeface="Times New Roman"/>
              </a:rPr>
              <a:t>F</a:t>
            </a:r>
            <a:r>
              <a:rPr sz="2000" b="1">
                <a:latin typeface="+mj-lt"/>
                <a:ea typeface="+mj-ea"/>
                <a:cs typeface="+mj-cs"/>
                <a:sym typeface="Times New Roman"/>
              </a:rPr>
              <a:t>=4.19 (4,137) p &lt; .005)</a:t>
            </a:r>
            <a:r>
              <a:rPr sz="4400" b="1">
                <a:solidFill>
                  <a:srgbClr val="929292"/>
                </a:solidFill>
                <a:uFill>
                  <a:solidFill>
                    <a:srgbClr val="929292"/>
                  </a:solidFill>
                </a:uFill>
                <a:latin typeface="+mj-lt"/>
                <a:ea typeface="+mj-ea"/>
                <a:cs typeface="+mj-cs"/>
                <a:sym typeface="Times New Roman"/>
              </a:rPr>
              <a:t> </a:t>
            </a:r>
            <a:br>
              <a:rPr sz="4400" b="1">
                <a:solidFill>
                  <a:srgbClr val="929292"/>
                </a:solidFill>
                <a:uFill>
                  <a:solidFill>
                    <a:srgbClr val="929292"/>
                  </a:solidFill>
                </a:uFill>
                <a:latin typeface="+mj-lt"/>
                <a:ea typeface="+mj-ea"/>
                <a:cs typeface="+mj-cs"/>
                <a:sym typeface="Times New Roman"/>
              </a:rPr>
            </a:br>
            <a:endParaRPr sz="4400" b="1">
              <a:solidFill>
                <a:srgbClr val="929292"/>
              </a:solidFill>
              <a:uFill>
                <a:solidFill>
                  <a:srgbClr val="929292"/>
                </a:solidFill>
              </a:uFill>
              <a:latin typeface="+mj-lt"/>
              <a:ea typeface="+mj-ea"/>
              <a:cs typeface="+mj-cs"/>
              <a:sym typeface="Times New Roman"/>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On the persistence of old models"/>
          <p:cNvSpPr>
            <a:spLocks noGrp="1"/>
          </p:cNvSpPr>
          <p:nvPr>
            <p:ph type="title"/>
          </p:nvPr>
        </p:nvSpPr>
        <p:spPr>
          <a:xfrm>
            <a:off x="685800" y="-114300"/>
            <a:ext cx="6921500" cy="2108200"/>
          </a:xfrm>
          <a:prstGeom prst="rect">
            <a:avLst/>
          </a:prstGeom>
        </p:spPr>
        <p:txBody>
          <a:bodyPr/>
          <a:lstStyle/>
          <a:p>
            <a:r>
              <a:t>On the persistence of old models</a:t>
            </a:r>
          </a:p>
        </p:txBody>
      </p:sp>
      <p:sp>
        <p:nvSpPr>
          <p:cNvPr id="173" name="Why do the ‘secure’ themes increase for all children but aggressive and disorganized themes remain stable over time for children placed with two insecure caregivers?…"/>
          <p:cNvSpPr>
            <a:spLocks noGrp="1"/>
          </p:cNvSpPr>
          <p:nvPr>
            <p:ph type="body" sz="half" idx="1"/>
          </p:nvPr>
        </p:nvSpPr>
        <p:spPr>
          <a:xfrm>
            <a:off x="50800" y="1130300"/>
            <a:ext cx="8648700" cy="5778500"/>
          </a:xfrm>
          <a:prstGeom prst="rect">
            <a:avLst/>
          </a:prstGeom>
        </p:spPr>
        <p:txBody>
          <a:bodyPr/>
          <a:lstStyle/>
          <a:p>
            <a:pPr>
              <a:buBlip>
                <a:blip r:embed="rId2"/>
              </a:buBlip>
            </a:pPr>
            <a:r>
              <a:t>Why do the ‘secure’ themes increase for all children but aggressive and disorganized themes remain stable over time for children placed with two insecure caregivers?</a:t>
            </a:r>
          </a:p>
          <a:p>
            <a:pPr>
              <a:buBlip>
                <a:blip r:embed="rId2"/>
              </a:buBlip>
            </a:pPr>
            <a:r>
              <a:t>“New models of self with others built up in treatment do not obliterate old models. They are build up alongside the old: the potential activation of the old remains: particularly under conditions of stress” (Anne Hurry, 1998, pg. 51)</a:t>
            </a:r>
          </a:p>
        </p:txBody>
      </p:sp>
    </p:spTree>
  </p:cSld>
  <p:clrMapOvr>
    <a:masterClrMapping/>
  </p:clrMapOvr>
  <mc:AlternateContent xmlns:mc="http://schemas.openxmlformats.org/markup-compatibility/2006" xmlns:p14="http://schemas.microsoft.com/office/powerpoint/2010/main">
    <mc:Choice Requires="p14">
      <p:transition spd="med" p14:dur="600">
        <p:checker/>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anim calcmode="lin" valueType="num">
                                      <p:cBhvr>
                                        <p:cTn id="7" dur="1000" fill="hold"/>
                                        <p:tgtEl>
                                          <p:spTgt spid="173">
                                            <p:bg/>
                                          </p:spTgt>
                                        </p:tgtEl>
                                        <p:attrNameLst>
                                          <p:attrName>ppt_x</p:attrName>
                                        </p:attrNameLst>
                                      </p:cBhvr>
                                      <p:tavLst>
                                        <p:tav tm="0">
                                          <p:val>
                                            <p:strVal val="1+#ppt_w/2"/>
                                          </p:val>
                                        </p:tav>
                                        <p:tav tm="100000">
                                          <p:val>
                                            <p:strVal val="#ppt_x"/>
                                          </p:val>
                                        </p:tav>
                                      </p:tavLst>
                                    </p:anim>
                                    <p:anim calcmode="lin" valueType="num">
                                      <p:cBhvr>
                                        <p:cTn id="8" dur="1000" fill="hold"/>
                                        <p:tgtEl>
                                          <p:spTgt spid="173">
                                            <p:bg/>
                                          </p:spTgt>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iterate>
                                    <p:tmAbs val="0"/>
                                  </p:iterate>
                                  <p:childTnLst>
                                    <p:set>
                                      <p:cBhvr>
                                        <p:cTn id="10" fill="hold"/>
                                        <p:tgtEl>
                                          <p:spTgt spid="173">
                                            <p:txEl>
                                              <p:pRg st="0" end="0"/>
                                            </p:txEl>
                                          </p:spTgt>
                                        </p:tgtEl>
                                        <p:attrNameLst>
                                          <p:attrName>style.visibility</p:attrName>
                                        </p:attrNameLst>
                                      </p:cBhvr>
                                      <p:to>
                                        <p:strVal val="visible"/>
                                      </p:to>
                                    </p:set>
                                    <p:anim calcmode="lin" valueType="num">
                                      <p:cBhvr>
                                        <p:cTn id="11" dur="1000" fill="hold"/>
                                        <p:tgtEl>
                                          <p:spTgt spid="173">
                                            <p:txEl>
                                              <p:pRg st="0" end="0"/>
                                            </p:txEl>
                                          </p:spTgt>
                                        </p:tgtEl>
                                        <p:attrNameLst>
                                          <p:attrName>ppt_x</p:attrName>
                                        </p:attrNameLst>
                                      </p:cBhvr>
                                      <p:tavLst>
                                        <p:tav tm="0">
                                          <p:val>
                                            <p:strVal val="1+#ppt_w/2"/>
                                          </p:val>
                                        </p:tav>
                                        <p:tav tm="100000">
                                          <p:val>
                                            <p:strVal val="#ppt_x"/>
                                          </p:val>
                                        </p:tav>
                                      </p:tavLst>
                                    </p:anim>
                                    <p:anim calcmode="lin" valueType="num">
                                      <p:cBhvr>
                                        <p:cTn id="12" dur="1000" fill="hold"/>
                                        <p:tgtEl>
                                          <p:spTgt spid="1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1" nodeType="clickEffect">
                                  <p:stCondLst>
                                    <p:cond delay="0"/>
                                  </p:stCondLst>
                                  <p:iterate>
                                    <p:tmAbs val="0"/>
                                  </p:iterate>
                                  <p:childTnLst>
                                    <p:set>
                                      <p:cBhvr>
                                        <p:cTn id="16" fill="hold"/>
                                        <p:tgtEl>
                                          <p:spTgt spid="173">
                                            <p:txEl>
                                              <p:pRg st="1" end="1"/>
                                            </p:txEl>
                                          </p:spTgt>
                                        </p:tgtEl>
                                        <p:attrNameLst>
                                          <p:attrName>style.visibility</p:attrName>
                                        </p:attrNameLst>
                                      </p:cBhvr>
                                      <p:to>
                                        <p:strVal val="visible"/>
                                      </p:to>
                                    </p:set>
                                    <p:anim calcmode="lin" valueType="num">
                                      <p:cBhvr>
                                        <p:cTn id="17" dur="1000" fill="hold"/>
                                        <p:tgtEl>
                                          <p:spTgt spid="173">
                                            <p:txEl>
                                              <p:pRg st="1" end="1"/>
                                            </p:txEl>
                                          </p:spTgt>
                                        </p:tgtEl>
                                        <p:attrNameLst>
                                          <p:attrName>ppt_x</p:attrName>
                                        </p:attrNameLst>
                                      </p:cBhvr>
                                      <p:tavLst>
                                        <p:tav tm="0">
                                          <p:val>
                                            <p:strVal val="1+#ppt_w/2"/>
                                          </p:val>
                                        </p:tav>
                                        <p:tav tm="100000">
                                          <p:val>
                                            <p:strVal val="#ppt_x"/>
                                          </p:val>
                                        </p:tav>
                                      </p:tavLst>
                                    </p:anim>
                                    <p:anim calcmode="lin" valueType="num">
                                      <p:cBhvr>
                                        <p:cTn id="18" dur="1000" fill="hold"/>
                                        <p:tgtEl>
                                          <p:spTgt spid="17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1279"/>
            </a:gs>
            <a:gs pos="100000">
              <a:srgbClr val="434ED6"/>
            </a:gs>
          </a:gsLst>
          <a:lin ang="18900000" scaled="0"/>
        </a:gradFill>
        <a:effectLst/>
      </p:bgPr>
    </p:bg>
    <p:spTree>
      <p:nvGrpSpPr>
        <p:cNvPr id="1" name=""/>
        <p:cNvGrpSpPr/>
        <p:nvPr/>
      </p:nvGrpSpPr>
      <p:grpSpPr>
        <a:xfrm>
          <a:off x="0" y="0"/>
          <a:ext cx="0" cy="0"/>
          <a:chOff x="0" y="0"/>
          <a:chExt cx="0" cy="0"/>
        </a:xfrm>
      </p:grpSpPr>
      <p:sp>
        <p:nvSpPr>
          <p:cNvPr id="175" name="Mary Main (1990) comments that “at times of distress the secure infant has only one consideration in mind, how to alert the parent for proximity. The insecure infant in contrast, has to also consider the parent’s response.”"/>
          <p:cNvSpPr/>
          <p:nvPr/>
        </p:nvSpPr>
        <p:spPr>
          <a:xfrm>
            <a:off x="-1" y="228600"/>
            <a:ext cx="9144001" cy="1460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0639" marR="40639" defTabSz="914400">
              <a:buClr>
                <a:srgbClr val="FFFFFF"/>
              </a:buClr>
              <a:buFont typeface="Times New Roman"/>
              <a:defRPr sz="2400">
                <a:uFill>
                  <a:solidFill>
                    <a:srgbClr val="000000"/>
                  </a:solidFill>
                </a:uFill>
                <a:latin typeface="+mn-lt"/>
                <a:ea typeface="+mn-ea"/>
                <a:cs typeface="+mn-cs"/>
                <a:sym typeface="Arial"/>
              </a:defRPr>
            </a:pPr>
            <a:r>
              <a:rPr>
                <a:solidFill>
                  <a:srgbClr val="FFFFFF"/>
                </a:solidFill>
                <a:uFill>
                  <a:solidFill>
                    <a:srgbClr val="FFFFFF"/>
                  </a:solidFill>
                </a:uFill>
                <a:latin typeface="+mj-lt"/>
                <a:ea typeface="+mj-ea"/>
                <a:cs typeface="+mj-cs"/>
                <a:sym typeface="Times New Roman"/>
              </a:rPr>
              <a:t>	</a:t>
            </a:r>
            <a:r>
              <a:rPr>
                <a:solidFill>
                  <a:srgbClr val="FFFB00"/>
                </a:solidFill>
                <a:uFill>
                  <a:solidFill>
                    <a:srgbClr val="FFFB00"/>
                  </a:solidFill>
                </a:uFill>
                <a:latin typeface="+mj-lt"/>
                <a:ea typeface="+mj-ea"/>
                <a:cs typeface="+mj-cs"/>
                <a:sym typeface="Times New Roman"/>
              </a:rPr>
              <a:t>Mary Main (1990) comments that “at times of distress the secure infant has only one consideration in mind, how to alert the parent for proximity. The insecure infant in contrast, has to also consider the parent’s response.”  </a:t>
            </a:r>
          </a:p>
        </p:txBody>
      </p:sp>
      <p:sp>
        <p:nvSpPr>
          <p:cNvPr id="176" name="Tronick (1997; pg.65) hypothesises “that reparation of interactive errors is the critical process of normal interaction that is related to developmental outcome rather than synchrony or positive affect per se.”…"/>
          <p:cNvSpPr/>
          <p:nvPr/>
        </p:nvSpPr>
        <p:spPr>
          <a:xfrm>
            <a:off x="0" y="1860332"/>
            <a:ext cx="9144000" cy="490390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40639" marR="40639" defTabSz="914400">
              <a:buClr>
                <a:srgbClr val="F9F9F9"/>
              </a:buClr>
              <a:buFont typeface="Times New Roman"/>
              <a:defRPr sz="2400">
                <a:solidFill>
                  <a:srgbClr val="F9F9F9"/>
                </a:solidFill>
                <a:uFill>
                  <a:solidFill>
                    <a:srgbClr val="F9F9F9"/>
                  </a:solidFill>
                </a:uFill>
                <a:latin typeface="+mj-lt"/>
                <a:ea typeface="+mj-ea"/>
                <a:cs typeface="+mj-cs"/>
                <a:sym typeface="Times New Roman"/>
              </a:defRPr>
            </a:pPr>
            <a:r>
              <a:rPr dirty="0" err="1"/>
              <a:t>Tronick</a:t>
            </a:r>
            <a:r>
              <a:rPr dirty="0"/>
              <a:t> (1997; pg.65) </a:t>
            </a:r>
            <a:r>
              <a:rPr dirty="0" err="1"/>
              <a:t>hypothesises</a:t>
            </a:r>
            <a:r>
              <a:rPr dirty="0"/>
              <a:t> “that reparation of interactive errors is the critical process of normal interaction that is related to developmental outcome rather than synchrony or positive affect per se.” </a:t>
            </a:r>
          </a:p>
          <a:p>
            <a:pPr marL="40639" marR="40639" defTabSz="914400">
              <a:buClr>
                <a:srgbClr val="F9F9F9"/>
              </a:buClr>
              <a:buFont typeface="Times New Roman"/>
              <a:defRPr sz="2400">
                <a:solidFill>
                  <a:srgbClr val="F9F9F9"/>
                </a:solidFill>
                <a:uFill>
                  <a:solidFill>
                    <a:srgbClr val="F9F9F9"/>
                  </a:solidFill>
                </a:uFill>
                <a:latin typeface="+mj-lt"/>
                <a:ea typeface="+mj-ea"/>
                <a:cs typeface="+mj-cs"/>
                <a:sym typeface="Times New Roman"/>
              </a:defRPr>
            </a:pPr>
            <a:endParaRPr dirty="0"/>
          </a:p>
          <a:p>
            <a:pPr marL="40639" marR="40639" defTabSz="914400">
              <a:buClr>
                <a:srgbClr val="FFFB00"/>
              </a:buClr>
              <a:buFont typeface="Times New Roman"/>
              <a:defRPr sz="2400">
                <a:solidFill>
                  <a:srgbClr val="FFFB00"/>
                </a:solidFill>
                <a:uFill>
                  <a:solidFill>
                    <a:srgbClr val="FFFB00"/>
                  </a:solidFill>
                </a:uFill>
                <a:latin typeface="+mj-lt"/>
                <a:ea typeface="+mj-ea"/>
                <a:cs typeface="+mj-cs"/>
                <a:sym typeface="Times New Roman"/>
              </a:defRPr>
            </a:pPr>
            <a:r>
              <a:rPr dirty="0"/>
              <a:t>Bowlby’s earliest writings on affect regulation and specifically on the ambivalence that must exist in every parent, asserts that insecure parents find the child’s negative emotions, especially hatred directed towards the parent, the most difficult and meet such displays with a similar matched negative response, an averted gaze, withdrawal or display of concomitant anger (Bowlby, 1956/1979). </a:t>
            </a:r>
          </a:p>
          <a:p>
            <a:pPr marL="40639" marR="40639" defTabSz="914400">
              <a:buClr>
                <a:srgbClr val="FFFB00"/>
              </a:buClr>
              <a:buFont typeface="Times New Roman"/>
              <a:defRPr sz="2400">
                <a:solidFill>
                  <a:srgbClr val="FFFB00"/>
                </a:solidFill>
                <a:uFill>
                  <a:solidFill>
                    <a:srgbClr val="FFFB00"/>
                  </a:solidFill>
                </a:uFill>
                <a:latin typeface="+mj-lt"/>
                <a:ea typeface="+mj-ea"/>
                <a:cs typeface="+mj-cs"/>
                <a:sym typeface="Times New Roman"/>
              </a:defRPr>
            </a:pPr>
            <a:endParaRPr dirty="0"/>
          </a:p>
          <a:p>
            <a:pPr marL="40639" marR="40639" defTabSz="914400">
              <a:buClr>
                <a:srgbClr val="73FA41"/>
              </a:buClr>
              <a:buFont typeface="Times New Roman"/>
              <a:defRPr sz="2400" b="1">
                <a:solidFill>
                  <a:srgbClr val="73FA41"/>
                </a:solidFill>
                <a:uFill>
                  <a:solidFill>
                    <a:srgbClr val="73FA41"/>
                  </a:solidFill>
                </a:uFill>
                <a:latin typeface="+mj-lt"/>
                <a:ea typeface="+mj-ea"/>
                <a:cs typeface="+mj-cs"/>
                <a:sym typeface="Times New Roman"/>
              </a:defRPr>
            </a:pPr>
            <a:r>
              <a:rPr dirty="0"/>
              <a:t>How much more so are these comments on parenting must be relevant to the caregiver of the child in placement ….</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pdf" descr="image.pdf"/>
          <p:cNvPicPr>
            <a:picLocks/>
          </p:cNvPicPr>
          <p:nvPr/>
        </p:nvPicPr>
        <p:blipFill>
          <a:blip r:embed="rId2">
            <a:extLst/>
          </a:blip>
          <a:stretch>
            <a:fillRect/>
          </a:stretch>
        </p:blipFill>
        <p:spPr>
          <a:xfrm>
            <a:off x="990600" y="630237"/>
            <a:ext cx="7315200" cy="54832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600">
        <p:cover/>
      </p:transition>
    </mc:Choice>
    <mc:Fallback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insworth’s Strange Situation"/>
          <p:cNvSpPr>
            <a:spLocks noGrp="1"/>
          </p:cNvSpPr>
          <p:nvPr>
            <p:ph type="title"/>
          </p:nvPr>
        </p:nvSpPr>
        <p:spPr>
          <a:prstGeom prst="rect">
            <a:avLst/>
          </a:prstGeom>
        </p:spPr>
        <p:txBody>
          <a:bodyPr/>
          <a:lstStyle/>
          <a:p>
            <a:r>
              <a:t>Ainsworth’s Strange Situation </a:t>
            </a:r>
          </a:p>
        </p:txBody>
      </p:sp>
      <p:sp>
        <p:nvSpPr>
          <p:cNvPr id="69" name="Activate the attachment system via separation…"/>
          <p:cNvSpPr>
            <a:spLocks noGrp="1"/>
          </p:cNvSpPr>
          <p:nvPr>
            <p:ph type="body" idx="1"/>
          </p:nvPr>
        </p:nvSpPr>
        <p:spPr>
          <a:xfrm>
            <a:off x="457200" y="1600200"/>
            <a:ext cx="4033838" cy="5257800"/>
          </a:xfrm>
          <a:prstGeom prst="rect">
            <a:avLst/>
          </a:prstGeom>
        </p:spPr>
        <p:txBody>
          <a:bodyPr/>
          <a:lstStyle/>
          <a:p>
            <a:pPr>
              <a:buClr>
                <a:srgbClr val="000000"/>
              </a:buClr>
              <a:buFont typeface="Arial"/>
              <a:defRPr sz="2800"/>
            </a:pPr>
            <a:r>
              <a:t>Activate the attachment system via separation</a:t>
            </a:r>
          </a:p>
          <a:p>
            <a:pPr>
              <a:buClr>
                <a:srgbClr val="000000"/>
              </a:buClr>
              <a:buFont typeface="Arial"/>
              <a:defRPr sz="2800"/>
            </a:pPr>
            <a:r>
              <a:t>Activate the exploration system via novel playroom </a:t>
            </a:r>
          </a:p>
        </p:txBody>
      </p:sp>
      <p:sp>
        <p:nvSpPr>
          <p:cNvPr id="70" name="Observe the child’s strategy upon reunion…"/>
          <p:cNvSpPr/>
          <p:nvPr/>
        </p:nvSpPr>
        <p:spPr>
          <a:xfrm>
            <a:off x="4652962" y="1600200"/>
            <a:ext cx="4038601" cy="266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383540" marR="40639" indent="-342900" defTabSz="914400">
              <a:spcBef>
                <a:spcPts val="400"/>
              </a:spcBef>
              <a:buClr>
                <a:srgbClr val="000000"/>
              </a:buClr>
              <a:buSzPct val="100000"/>
              <a:buFont typeface="Arial"/>
              <a:buChar char="•"/>
              <a:defRPr sz="2000">
                <a:uFill>
                  <a:solidFill>
                    <a:srgbClr val="000000"/>
                  </a:solidFill>
                </a:uFill>
                <a:latin typeface="+mn-lt"/>
                <a:ea typeface="+mn-ea"/>
                <a:cs typeface="+mn-cs"/>
                <a:sym typeface="Arial"/>
              </a:defRPr>
            </a:pPr>
            <a:r>
              <a:t>Observe the child’s strategy upon reunion</a:t>
            </a:r>
          </a:p>
          <a:p>
            <a:pPr marL="326390" marR="40639" indent="-285750" defTabSz="914400">
              <a:spcBef>
                <a:spcPts val="400"/>
              </a:spcBef>
              <a:buClr>
                <a:srgbClr val="38D142"/>
              </a:buClr>
              <a:buSzPct val="100000"/>
              <a:buFont typeface="Arial"/>
              <a:buChar char="•"/>
              <a:defRPr sz="2400">
                <a:uFill>
                  <a:solidFill>
                    <a:srgbClr val="000000"/>
                  </a:solidFill>
                </a:uFill>
                <a:latin typeface="+mn-lt"/>
                <a:ea typeface="+mn-ea"/>
                <a:cs typeface="+mn-cs"/>
                <a:sym typeface="Arial"/>
              </a:defRPr>
            </a:pPr>
            <a:r>
              <a:rPr sz="2000">
                <a:solidFill>
                  <a:srgbClr val="38D142"/>
                </a:solidFill>
                <a:uFill>
                  <a:solidFill>
                    <a:srgbClr val="38D142"/>
                  </a:solidFill>
                </a:uFill>
              </a:rPr>
              <a:t>Secure</a:t>
            </a:r>
            <a:r>
              <a:rPr sz="2000"/>
              <a:t> (65%)</a:t>
            </a:r>
          </a:p>
          <a:p>
            <a:pPr marL="326390" marR="40639" indent="-285750" defTabSz="914400">
              <a:spcBef>
                <a:spcPts val="400"/>
              </a:spcBef>
              <a:buClr>
                <a:srgbClr val="0433FF"/>
              </a:buClr>
              <a:buSzPct val="100000"/>
              <a:buFont typeface="Arial"/>
              <a:buChar char="•"/>
              <a:defRPr sz="2400">
                <a:uFill>
                  <a:solidFill>
                    <a:srgbClr val="000000"/>
                  </a:solidFill>
                </a:uFill>
                <a:latin typeface="+mn-lt"/>
                <a:ea typeface="+mn-ea"/>
                <a:cs typeface="+mn-cs"/>
                <a:sym typeface="Arial"/>
              </a:defRPr>
            </a:pPr>
            <a:r>
              <a:rPr sz="2000">
                <a:solidFill>
                  <a:srgbClr val="0433FF"/>
                </a:solidFill>
                <a:uFill>
                  <a:solidFill>
                    <a:srgbClr val="0433FF"/>
                  </a:solidFill>
                </a:uFill>
              </a:rPr>
              <a:t>Avoidant</a:t>
            </a:r>
            <a:r>
              <a:rPr sz="2000"/>
              <a:t> (20%)</a:t>
            </a:r>
          </a:p>
          <a:p>
            <a:pPr marL="326390" marR="40639" indent="-285750" defTabSz="914400">
              <a:spcBef>
                <a:spcPts val="400"/>
              </a:spcBef>
              <a:buClr>
                <a:srgbClr val="FFA900"/>
              </a:buClr>
              <a:buSzPct val="100000"/>
              <a:buFont typeface="Arial"/>
              <a:buChar char="•"/>
              <a:defRPr sz="2400">
                <a:uFill>
                  <a:solidFill>
                    <a:srgbClr val="000000"/>
                  </a:solidFill>
                </a:uFill>
                <a:latin typeface="+mn-lt"/>
                <a:ea typeface="+mn-ea"/>
                <a:cs typeface="+mn-cs"/>
                <a:sym typeface="Arial"/>
              </a:defRPr>
            </a:pPr>
            <a:r>
              <a:rPr sz="2000">
                <a:solidFill>
                  <a:srgbClr val="FFA900"/>
                </a:solidFill>
                <a:uFill>
                  <a:solidFill>
                    <a:srgbClr val="FFA900"/>
                  </a:solidFill>
                </a:uFill>
              </a:rPr>
              <a:t>Resistant</a:t>
            </a:r>
            <a:r>
              <a:rPr sz="2000"/>
              <a:t> (10%)</a:t>
            </a:r>
          </a:p>
          <a:p>
            <a:pPr marL="326390" marR="40639" indent="-285750" defTabSz="914400">
              <a:spcBef>
                <a:spcPts val="400"/>
              </a:spcBef>
              <a:buClr>
                <a:srgbClr val="D82DA9"/>
              </a:buClr>
              <a:buSzPct val="100000"/>
              <a:buFont typeface="Arial"/>
              <a:buChar char="•"/>
              <a:defRPr sz="2400">
                <a:uFill>
                  <a:solidFill>
                    <a:srgbClr val="000000"/>
                  </a:solidFill>
                </a:uFill>
                <a:latin typeface="+mn-lt"/>
                <a:ea typeface="+mn-ea"/>
                <a:cs typeface="+mn-cs"/>
                <a:sym typeface="Arial"/>
              </a:defRPr>
            </a:pPr>
            <a:r>
              <a:rPr sz="2000">
                <a:solidFill>
                  <a:srgbClr val="D82DA9"/>
                </a:solidFill>
                <a:uFill>
                  <a:solidFill>
                    <a:srgbClr val="D82DA9"/>
                  </a:solidFill>
                </a:uFill>
              </a:rPr>
              <a:t>Disorganized</a:t>
            </a:r>
            <a:r>
              <a:rPr sz="2000"/>
              <a:t> (5-10% in non-clinical populations </a:t>
            </a:r>
            <a:r>
              <a:rPr sz="2000" i="1"/>
              <a:t>but</a:t>
            </a:r>
            <a:r>
              <a:rPr sz="2000"/>
              <a:t> up to 80% of maltreated infants)</a:t>
            </a:r>
          </a:p>
        </p:txBody>
      </p:sp>
      <p:pic>
        <p:nvPicPr>
          <p:cNvPr id="71" name="image.pdf" descr="image.pdf"/>
          <p:cNvPicPr>
            <a:picLocks/>
          </p:cNvPicPr>
          <p:nvPr/>
        </p:nvPicPr>
        <p:blipFill>
          <a:blip r:embed="rId2">
            <a:extLst/>
          </a:blip>
          <a:stretch>
            <a:fillRect/>
          </a:stretch>
        </p:blipFill>
        <p:spPr>
          <a:xfrm>
            <a:off x="1066800" y="5029200"/>
            <a:ext cx="1693863" cy="12033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600">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8"/>
                                        </p:tgtEl>
                                        <p:attrNameLst>
                                          <p:attrName>style.visibility</p:attrName>
                                        </p:attrNameLst>
                                      </p:cBhvr>
                                      <p:to>
                                        <p:strVal val="visible"/>
                                      </p:to>
                                    </p:set>
                                    <p:anim calcmode="lin" valueType="num">
                                      <p:cBhvr>
                                        <p:cTn id="7" dur="500" fill="hold"/>
                                        <p:tgtEl>
                                          <p:spTgt spid="68"/>
                                        </p:tgtEl>
                                        <p:attrNameLst>
                                          <p:attrName>ppt_x</p:attrName>
                                        </p:attrNameLst>
                                      </p:cBhvr>
                                      <p:tavLst>
                                        <p:tav tm="0">
                                          <p:val>
                                            <p:strVal val="0-#ppt_w/2"/>
                                          </p:val>
                                        </p:tav>
                                        <p:tav tm="100000">
                                          <p:val>
                                            <p:strVal val="#ppt_x"/>
                                          </p:val>
                                        </p:tav>
                                      </p:tavLst>
                                    </p:anim>
                                    <p:anim calcmode="lin" valueType="num">
                                      <p:cBhvr>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69">
                                            <p:bg/>
                                          </p:spTgt>
                                        </p:tgtEl>
                                        <p:attrNameLst>
                                          <p:attrName>style.visibility</p:attrName>
                                        </p:attrNameLst>
                                      </p:cBhvr>
                                      <p:to>
                                        <p:strVal val="visible"/>
                                      </p:to>
                                    </p:set>
                                    <p:anim calcmode="lin" valueType="num">
                                      <p:cBhvr>
                                        <p:cTn id="13" dur="500" fill="hold"/>
                                        <p:tgtEl>
                                          <p:spTgt spid="69">
                                            <p:bg/>
                                          </p:spTgt>
                                        </p:tgtEl>
                                        <p:attrNameLst>
                                          <p:attrName>ppt_x</p:attrName>
                                        </p:attrNameLst>
                                      </p:cBhvr>
                                      <p:tavLst>
                                        <p:tav tm="0">
                                          <p:val>
                                            <p:strVal val="0-#ppt_w/2"/>
                                          </p:val>
                                        </p:tav>
                                        <p:tav tm="100000">
                                          <p:val>
                                            <p:strVal val="#ppt_x"/>
                                          </p:val>
                                        </p:tav>
                                      </p:tavLst>
                                    </p:anim>
                                    <p:anim calcmode="lin" valueType="num">
                                      <p:cBhvr>
                                        <p:cTn id="14" dur="500" fill="hold"/>
                                        <p:tgtEl>
                                          <p:spTgt spid="69">
                                            <p:bg/>
                                          </p:spTgt>
                                        </p:tgtEl>
                                        <p:attrNameLst>
                                          <p:attrName>ppt_y</p:attrName>
                                        </p:attrNameLst>
                                      </p:cBhvr>
                                      <p:tavLst>
                                        <p:tav tm="0">
                                          <p:val>
                                            <p:strVal val="#ppt_y"/>
                                          </p:val>
                                        </p:tav>
                                        <p:tav tm="100000">
                                          <p:val>
                                            <p:strVal val="#ppt_y"/>
                                          </p:val>
                                        </p:tav>
                                      </p:tavLst>
                                    </p:anim>
                                  </p:childTnLst>
                                </p:cTn>
                              </p:par>
                              <p:par>
                                <p:cTn id="15" presetID="2" presetClass="entr" presetSubtype="8" fill="hold" grpId="2" nodeType="withEffect">
                                  <p:stCondLst>
                                    <p:cond delay="0"/>
                                  </p:stCondLst>
                                  <p:iterate>
                                    <p:tmAbs val="0"/>
                                  </p:iterate>
                                  <p:childTnLst>
                                    <p:set>
                                      <p:cBhvr>
                                        <p:cTn id="16" fill="hold"/>
                                        <p:tgtEl>
                                          <p:spTgt spid="69">
                                            <p:txEl>
                                              <p:pRg st="0" end="0"/>
                                            </p:txEl>
                                          </p:spTgt>
                                        </p:tgtEl>
                                        <p:attrNameLst>
                                          <p:attrName>style.visibility</p:attrName>
                                        </p:attrNameLst>
                                      </p:cBhvr>
                                      <p:to>
                                        <p:strVal val="visible"/>
                                      </p:to>
                                    </p:set>
                                    <p:anim calcmode="lin" valueType="num">
                                      <p:cBhvr>
                                        <p:cTn id="17"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p:cTn id="18" dur="500" fill="hold"/>
                                        <p:tgtEl>
                                          <p:spTgt spid="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2" nodeType="clickEffect">
                                  <p:stCondLst>
                                    <p:cond delay="0"/>
                                  </p:stCondLst>
                                  <p:iterate>
                                    <p:tmAbs val="0"/>
                                  </p:iterate>
                                  <p:childTnLst>
                                    <p:set>
                                      <p:cBhvr>
                                        <p:cTn id="22" fill="hold"/>
                                        <p:tgtEl>
                                          <p:spTgt spid="69">
                                            <p:txEl>
                                              <p:pRg st="1" end="1"/>
                                            </p:txEl>
                                          </p:spTgt>
                                        </p:tgtEl>
                                        <p:attrNameLst>
                                          <p:attrName>style.visibility</p:attrName>
                                        </p:attrNameLst>
                                      </p:cBhvr>
                                      <p:to>
                                        <p:strVal val="visible"/>
                                      </p:to>
                                    </p:set>
                                    <p:anim calcmode="lin" valueType="num">
                                      <p:cBhvr>
                                        <p:cTn id="23" dur="500" fill="hold"/>
                                        <p:tgtEl>
                                          <p:spTgt spid="69">
                                            <p:txEl>
                                              <p:pRg st="1" end="1"/>
                                            </p:txEl>
                                          </p:spTgt>
                                        </p:tgtEl>
                                        <p:attrNameLst>
                                          <p:attrName>ppt_x</p:attrName>
                                        </p:attrNameLst>
                                      </p:cBhvr>
                                      <p:tavLst>
                                        <p:tav tm="0">
                                          <p:val>
                                            <p:strVal val="0-#ppt_w/2"/>
                                          </p:val>
                                        </p:tav>
                                        <p:tav tm="100000">
                                          <p:val>
                                            <p:strVal val="#ppt_x"/>
                                          </p:val>
                                        </p:tav>
                                      </p:tavLst>
                                    </p:anim>
                                    <p:anim calcmode="lin" valueType="num">
                                      <p:cBhvr>
                                        <p:cTn id="24" dur="500" fill="hold"/>
                                        <p:tgtEl>
                                          <p:spTgt spid="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3" nodeType="clickEffect">
                                  <p:stCondLst>
                                    <p:cond delay="0"/>
                                  </p:stCondLst>
                                  <p:iterate>
                                    <p:tmAbs val="0"/>
                                  </p:iterate>
                                  <p:childTnLst>
                                    <p:set>
                                      <p:cBhvr>
                                        <p:cTn id="28" fill="hold"/>
                                        <p:tgtEl>
                                          <p:spTgt spid="70">
                                            <p:bg/>
                                          </p:spTgt>
                                        </p:tgtEl>
                                        <p:attrNameLst>
                                          <p:attrName>style.visibility</p:attrName>
                                        </p:attrNameLst>
                                      </p:cBhvr>
                                      <p:to>
                                        <p:strVal val="visible"/>
                                      </p:to>
                                    </p:set>
                                    <p:anim calcmode="lin" valueType="num">
                                      <p:cBhvr>
                                        <p:cTn id="29" dur="500" fill="hold"/>
                                        <p:tgtEl>
                                          <p:spTgt spid="70">
                                            <p:bg/>
                                          </p:spTgt>
                                        </p:tgtEl>
                                        <p:attrNameLst>
                                          <p:attrName>ppt_x</p:attrName>
                                        </p:attrNameLst>
                                      </p:cBhvr>
                                      <p:tavLst>
                                        <p:tav tm="0">
                                          <p:val>
                                            <p:strVal val="0-#ppt_w/2"/>
                                          </p:val>
                                        </p:tav>
                                        <p:tav tm="100000">
                                          <p:val>
                                            <p:strVal val="#ppt_x"/>
                                          </p:val>
                                        </p:tav>
                                      </p:tavLst>
                                    </p:anim>
                                    <p:anim calcmode="lin" valueType="num">
                                      <p:cBhvr>
                                        <p:cTn id="30" dur="500" fill="hold"/>
                                        <p:tgtEl>
                                          <p:spTgt spid="70">
                                            <p:bg/>
                                          </p:spTgt>
                                        </p:tgtEl>
                                        <p:attrNameLst>
                                          <p:attrName>ppt_y</p:attrName>
                                        </p:attrNameLst>
                                      </p:cBhvr>
                                      <p:tavLst>
                                        <p:tav tm="0">
                                          <p:val>
                                            <p:strVal val="#ppt_y"/>
                                          </p:val>
                                        </p:tav>
                                        <p:tav tm="100000">
                                          <p:val>
                                            <p:strVal val="#ppt_y"/>
                                          </p:val>
                                        </p:tav>
                                      </p:tavLst>
                                    </p:anim>
                                  </p:childTnLst>
                                </p:cTn>
                              </p:par>
                              <p:par>
                                <p:cTn id="31" presetID="2" presetClass="entr" presetSubtype="8" fill="hold" grpId="3" nodeType="withEffect">
                                  <p:stCondLst>
                                    <p:cond delay="0"/>
                                  </p:stCondLst>
                                  <p:iterate>
                                    <p:tmAbs val="0"/>
                                  </p:iterate>
                                  <p:childTnLst>
                                    <p:set>
                                      <p:cBhvr>
                                        <p:cTn id="32" fill="hold"/>
                                        <p:tgtEl>
                                          <p:spTgt spid="70">
                                            <p:txEl>
                                              <p:pRg st="0" end="0"/>
                                            </p:txEl>
                                          </p:spTgt>
                                        </p:tgtEl>
                                        <p:attrNameLst>
                                          <p:attrName>style.visibility</p:attrName>
                                        </p:attrNameLst>
                                      </p:cBhvr>
                                      <p:to>
                                        <p:strVal val="visible"/>
                                      </p:to>
                                    </p:set>
                                    <p:anim calcmode="lin" valueType="num">
                                      <p:cBhvr>
                                        <p:cTn id="33" dur="500" fill="hold"/>
                                        <p:tgtEl>
                                          <p:spTgt spid="70">
                                            <p:txEl>
                                              <p:pRg st="0" end="0"/>
                                            </p:txEl>
                                          </p:spTgt>
                                        </p:tgtEl>
                                        <p:attrNameLst>
                                          <p:attrName>ppt_x</p:attrName>
                                        </p:attrNameLst>
                                      </p:cBhvr>
                                      <p:tavLst>
                                        <p:tav tm="0">
                                          <p:val>
                                            <p:strVal val="0-#ppt_w/2"/>
                                          </p:val>
                                        </p:tav>
                                        <p:tav tm="100000">
                                          <p:val>
                                            <p:strVal val="#ppt_x"/>
                                          </p:val>
                                        </p:tav>
                                      </p:tavLst>
                                    </p:anim>
                                    <p:anim calcmode="lin" valueType="num">
                                      <p:cBhvr>
                                        <p:cTn id="34" dur="500" fill="hold"/>
                                        <p:tgtEl>
                                          <p:spTgt spid="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3" nodeType="clickEffect">
                                  <p:stCondLst>
                                    <p:cond delay="0"/>
                                  </p:stCondLst>
                                  <p:iterate>
                                    <p:tmAbs val="0"/>
                                  </p:iterate>
                                  <p:childTnLst>
                                    <p:set>
                                      <p:cBhvr>
                                        <p:cTn id="38" fill="hold"/>
                                        <p:tgtEl>
                                          <p:spTgt spid="70">
                                            <p:txEl>
                                              <p:pRg st="1" end="1"/>
                                            </p:txEl>
                                          </p:spTgt>
                                        </p:tgtEl>
                                        <p:attrNameLst>
                                          <p:attrName>style.visibility</p:attrName>
                                        </p:attrNameLst>
                                      </p:cBhvr>
                                      <p:to>
                                        <p:strVal val="visible"/>
                                      </p:to>
                                    </p:set>
                                    <p:anim calcmode="lin" valueType="num">
                                      <p:cBhvr>
                                        <p:cTn id="39" dur="500" fill="hold"/>
                                        <p:tgtEl>
                                          <p:spTgt spid="70">
                                            <p:txEl>
                                              <p:pRg st="1" end="1"/>
                                            </p:txEl>
                                          </p:spTgt>
                                        </p:tgtEl>
                                        <p:attrNameLst>
                                          <p:attrName>ppt_x</p:attrName>
                                        </p:attrNameLst>
                                      </p:cBhvr>
                                      <p:tavLst>
                                        <p:tav tm="0">
                                          <p:val>
                                            <p:strVal val="0-#ppt_w/2"/>
                                          </p:val>
                                        </p:tav>
                                        <p:tav tm="100000">
                                          <p:val>
                                            <p:strVal val="#ppt_x"/>
                                          </p:val>
                                        </p:tav>
                                      </p:tavLst>
                                    </p:anim>
                                    <p:anim calcmode="lin" valueType="num">
                                      <p:cBhvr>
                                        <p:cTn id="40" dur="500" fill="hold"/>
                                        <p:tgtEl>
                                          <p:spTgt spid="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3" nodeType="clickEffect">
                                  <p:stCondLst>
                                    <p:cond delay="0"/>
                                  </p:stCondLst>
                                  <p:iterate>
                                    <p:tmAbs val="0"/>
                                  </p:iterate>
                                  <p:childTnLst>
                                    <p:set>
                                      <p:cBhvr>
                                        <p:cTn id="44" fill="hold"/>
                                        <p:tgtEl>
                                          <p:spTgt spid="70">
                                            <p:txEl>
                                              <p:pRg st="2" end="2"/>
                                            </p:txEl>
                                          </p:spTgt>
                                        </p:tgtEl>
                                        <p:attrNameLst>
                                          <p:attrName>style.visibility</p:attrName>
                                        </p:attrNameLst>
                                      </p:cBhvr>
                                      <p:to>
                                        <p:strVal val="visible"/>
                                      </p:to>
                                    </p:set>
                                    <p:anim calcmode="lin" valueType="num">
                                      <p:cBhvr>
                                        <p:cTn id="45" dur="500" fill="hold"/>
                                        <p:tgtEl>
                                          <p:spTgt spid="70">
                                            <p:txEl>
                                              <p:pRg st="2" end="2"/>
                                            </p:txEl>
                                          </p:spTgt>
                                        </p:tgtEl>
                                        <p:attrNameLst>
                                          <p:attrName>ppt_x</p:attrName>
                                        </p:attrNameLst>
                                      </p:cBhvr>
                                      <p:tavLst>
                                        <p:tav tm="0">
                                          <p:val>
                                            <p:strVal val="0-#ppt_w/2"/>
                                          </p:val>
                                        </p:tav>
                                        <p:tav tm="100000">
                                          <p:val>
                                            <p:strVal val="#ppt_x"/>
                                          </p:val>
                                        </p:tav>
                                      </p:tavLst>
                                    </p:anim>
                                    <p:anim calcmode="lin" valueType="num">
                                      <p:cBhvr>
                                        <p:cTn id="46" dur="500" fill="hold"/>
                                        <p:tgtEl>
                                          <p:spTgt spid="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3" nodeType="clickEffect">
                                  <p:stCondLst>
                                    <p:cond delay="0"/>
                                  </p:stCondLst>
                                  <p:iterate>
                                    <p:tmAbs val="0"/>
                                  </p:iterate>
                                  <p:childTnLst>
                                    <p:set>
                                      <p:cBhvr>
                                        <p:cTn id="50" fill="hold"/>
                                        <p:tgtEl>
                                          <p:spTgt spid="70">
                                            <p:txEl>
                                              <p:pRg st="3" end="3"/>
                                            </p:txEl>
                                          </p:spTgt>
                                        </p:tgtEl>
                                        <p:attrNameLst>
                                          <p:attrName>style.visibility</p:attrName>
                                        </p:attrNameLst>
                                      </p:cBhvr>
                                      <p:to>
                                        <p:strVal val="visible"/>
                                      </p:to>
                                    </p:set>
                                    <p:anim calcmode="lin" valueType="num">
                                      <p:cBhvr>
                                        <p:cTn id="51" dur="500" fill="hold"/>
                                        <p:tgtEl>
                                          <p:spTgt spid="70">
                                            <p:txEl>
                                              <p:pRg st="3" end="3"/>
                                            </p:txEl>
                                          </p:spTgt>
                                        </p:tgtEl>
                                        <p:attrNameLst>
                                          <p:attrName>ppt_x</p:attrName>
                                        </p:attrNameLst>
                                      </p:cBhvr>
                                      <p:tavLst>
                                        <p:tav tm="0">
                                          <p:val>
                                            <p:strVal val="0-#ppt_w/2"/>
                                          </p:val>
                                        </p:tav>
                                        <p:tav tm="100000">
                                          <p:val>
                                            <p:strVal val="#ppt_x"/>
                                          </p:val>
                                        </p:tav>
                                      </p:tavLst>
                                    </p:anim>
                                    <p:anim calcmode="lin" valueType="num">
                                      <p:cBhvr>
                                        <p:cTn id="52" dur="500" fill="hold"/>
                                        <p:tgtEl>
                                          <p:spTgt spid="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3" nodeType="clickEffect">
                                  <p:stCondLst>
                                    <p:cond delay="0"/>
                                  </p:stCondLst>
                                  <p:iterate>
                                    <p:tmAbs val="0"/>
                                  </p:iterate>
                                  <p:childTnLst>
                                    <p:set>
                                      <p:cBhvr>
                                        <p:cTn id="56" fill="hold"/>
                                        <p:tgtEl>
                                          <p:spTgt spid="70">
                                            <p:txEl>
                                              <p:pRg st="4" end="4"/>
                                            </p:txEl>
                                          </p:spTgt>
                                        </p:tgtEl>
                                        <p:attrNameLst>
                                          <p:attrName>style.visibility</p:attrName>
                                        </p:attrNameLst>
                                      </p:cBhvr>
                                      <p:to>
                                        <p:strVal val="visible"/>
                                      </p:to>
                                    </p:set>
                                    <p:anim calcmode="lin" valueType="num">
                                      <p:cBhvr>
                                        <p:cTn id="57" dur="500" fill="hold"/>
                                        <p:tgtEl>
                                          <p:spTgt spid="70">
                                            <p:txEl>
                                              <p:pRg st="4" end="4"/>
                                            </p:txEl>
                                          </p:spTgt>
                                        </p:tgtEl>
                                        <p:attrNameLst>
                                          <p:attrName>ppt_x</p:attrName>
                                        </p:attrNameLst>
                                      </p:cBhvr>
                                      <p:tavLst>
                                        <p:tav tm="0">
                                          <p:val>
                                            <p:strVal val="0-#ppt_w/2"/>
                                          </p:val>
                                        </p:tav>
                                        <p:tav tm="100000">
                                          <p:val>
                                            <p:strVal val="#ppt_x"/>
                                          </p:val>
                                        </p:tav>
                                      </p:tavLst>
                                    </p:anim>
                                    <p:anim calcmode="lin" valueType="num">
                                      <p:cBhvr>
                                        <p:cTn id="58" dur="500" fill="hold"/>
                                        <p:tgtEl>
                                          <p:spTgt spid="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4" nodeType="clickEffect">
                                  <p:stCondLst>
                                    <p:cond delay="0"/>
                                  </p:stCondLst>
                                  <p:iterate>
                                    <p:tmAbs val="0"/>
                                  </p:iterate>
                                  <p:childTnLst>
                                    <p:set>
                                      <p:cBhvr>
                                        <p:cTn id="62" fill="hold"/>
                                        <p:tgtEl>
                                          <p:spTgt spid="71"/>
                                        </p:tgtEl>
                                        <p:attrNameLst>
                                          <p:attrName>style.visibility</p:attrName>
                                        </p:attrNameLst>
                                      </p:cBhvr>
                                      <p:to>
                                        <p:strVal val="visible"/>
                                      </p:to>
                                    </p:set>
                                    <p:anim calcmode="lin" valueType="num">
                                      <p:cBhvr>
                                        <p:cTn id="63" dur="500" fill="hold"/>
                                        <p:tgtEl>
                                          <p:spTgt spid="71"/>
                                        </p:tgtEl>
                                        <p:attrNameLst>
                                          <p:attrName>ppt_x</p:attrName>
                                        </p:attrNameLst>
                                      </p:cBhvr>
                                      <p:tavLst>
                                        <p:tav tm="0">
                                          <p:val>
                                            <p:strVal val="0-#ppt_w/2"/>
                                          </p:val>
                                        </p:tav>
                                        <p:tav tm="100000">
                                          <p:val>
                                            <p:strVal val="#ppt_x"/>
                                          </p:val>
                                        </p:tav>
                                      </p:tavLst>
                                    </p:anim>
                                    <p:anim calcmode="lin" valueType="num">
                                      <p:cBhvr>
                                        <p:cTn id="6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1" animBg="1" advAuto="0"/>
      <p:bldP spid="69" grpId="2" build="p" animBg="1" advAuto="0"/>
      <p:bldP spid="70" grpId="3" build="p" bldLvl="5" animBg="1" advAuto="0"/>
      <p:bldP spid="71"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5" name="Adult Attachment Interview (George, Kaplan &amp; Main, 1985)"/>
          <p:cNvSpPr txBox="1">
            <a:spLocks noGrp="1"/>
          </p:cNvSpPr>
          <p:nvPr>
            <p:ph type="title"/>
          </p:nvPr>
        </p:nvSpPr>
        <p:spPr>
          <a:xfrm>
            <a:off x="1376854" y="-149514"/>
            <a:ext cx="6432157" cy="2692988"/>
          </a:xfrm>
          <a:prstGeom prst="rect">
            <a:avLst/>
          </a:prstGeom>
        </p:spPr>
        <p:txBody>
          <a:bodyPr/>
          <a:lstStyle>
            <a:lvl1pPr>
              <a:defRPr sz="6000">
                <a:solidFill>
                  <a:srgbClr val="2E3DFF"/>
                </a:solidFill>
                <a:uFill>
                  <a:solidFill>
                    <a:srgbClr val="2E3DFF"/>
                  </a:solidFill>
                </a:uFill>
                <a:latin typeface="Arial"/>
                <a:ea typeface="Arial"/>
                <a:cs typeface="Arial"/>
                <a:sym typeface="Arial"/>
              </a:defRPr>
            </a:lvl1pPr>
          </a:lstStyle>
          <a:p>
            <a:r>
              <a:rPr sz="3200" dirty="0">
                <a:solidFill>
                  <a:schemeClr val="tx1"/>
                </a:solidFill>
                <a:latin typeface="Avenir Roman" panose="02000503020000020003" pitchFamily="2" charset="0"/>
              </a:rPr>
              <a:t>Adult Attachment Interview (George, Kaplan &amp; Main, 1985)</a:t>
            </a:r>
          </a:p>
        </p:txBody>
      </p:sp>
      <p:sp>
        <p:nvSpPr>
          <p:cNvPr id="366" name="What happened?…"/>
          <p:cNvSpPr txBox="1">
            <a:spLocks noGrp="1"/>
          </p:cNvSpPr>
          <p:nvPr>
            <p:ph type="body" idx="1"/>
          </p:nvPr>
        </p:nvSpPr>
        <p:spPr>
          <a:xfrm>
            <a:off x="1099840" y="2802599"/>
            <a:ext cx="3286125" cy="3483901"/>
          </a:xfrm>
          <a:prstGeom prst="rect">
            <a:avLst/>
          </a:prstGeom>
        </p:spPr>
        <p:txBody>
          <a:bodyPr/>
          <a:lstStyle/>
          <a:p>
            <a:pPr marL="17418" indent="0">
              <a:buClr>
                <a:srgbClr val="FF2600"/>
              </a:buClr>
              <a:buNone/>
              <a:defRPr sz="4600">
                <a:solidFill>
                  <a:srgbClr val="FF2600"/>
                </a:solidFill>
                <a:uFill>
                  <a:solidFill>
                    <a:srgbClr val="FF2600"/>
                  </a:solidFill>
                </a:uFill>
                <a:latin typeface="Microsoft Sans Serif"/>
                <a:ea typeface="Microsoft Sans Serif"/>
                <a:cs typeface="Microsoft Sans Serif"/>
                <a:sym typeface="Microsoft Sans Serif"/>
              </a:defRPr>
            </a:pPr>
            <a:r>
              <a:rPr sz="2000" b="1" dirty="0">
                <a:solidFill>
                  <a:schemeClr val="tx1"/>
                </a:solidFill>
                <a:latin typeface="Avenir Book" panose="02000503020000020003" pitchFamily="2" charset="0"/>
              </a:rPr>
              <a:t>What happened?</a:t>
            </a:r>
          </a:p>
          <a:p>
            <a:pPr marL="17418" indent="0">
              <a:buClr>
                <a:srgbClr val="1F3CFF"/>
              </a:buClr>
              <a:buNone/>
              <a:defRPr sz="4600">
                <a:solidFill>
                  <a:srgbClr val="1835FF"/>
                </a:solidFill>
                <a:uFill>
                  <a:solidFill>
                    <a:srgbClr val="1835FF"/>
                  </a:solidFill>
                </a:uFill>
                <a:latin typeface="Microsoft Sans Serif"/>
                <a:ea typeface="Microsoft Sans Serif"/>
                <a:cs typeface="Microsoft Sans Serif"/>
                <a:sym typeface="Microsoft Sans Serif"/>
              </a:defRPr>
            </a:pPr>
            <a:r>
              <a:rPr sz="2000" dirty="0">
                <a:solidFill>
                  <a:schemeClr val="tx1"/>
                </a:solidFill>
                <a:latin typeface="Avenir Book" panose="02000503020000020003" pitchFamily="2" charset="0"/>
              </a:rPr>
              <a:t>5-adjectives for early relationship w/mother and w/father </a:t>
            </a:r>
          </a:p>
          <a:p>
            <a:pPr marL="17418" indent="0">
              <a:buClr>
                <a:srgbClr val="353BFF"/>
              </a:buClr>
              <a:buNone/>
              <a:defRPr sz="4600">
                <a:solidFill>
                  <a:srgbClr val="1835FF"/>
                </a:solidFill>
                <a:uFill>
                  <a:solidFill>
                    <a:srgbClr val="1835FF"/>
                  </a:solidFill>
                </a:uFill>
                <a:latin typeface="Microsoft Sans Serif"/>
                <a:ea typeface="Microsoft Sans Serif"/>
                <a:cs typeface="Microsoft Sans Serif"/>
                <a:sym typeface="Microsoft Sans Serif"/>
              </a:defRPr>
            </a:pPr>
            <a:r>
              <a:rPr sz="2000" dirty="0">
                <a:solidFill>
                  <a:schemeClr val="tx1"/>
                </a:solidFill>
                <a:latin typeface="Avenir Book" panose="02000503020000020003" pitchFamily="2" charset="0"/>
              </a:rPr>
              <a:t>Emotionally upset?</a:t>
            </a:r>
          </a:p>
          <a:p>
            <a:pPr marL="17418" indent="0">
              <a:buClr>
                <a:srgbClr val="333EFF"/>
              </a:buClr>
              <a:buNone/>
              <a:defRPr sz="4600">
                <a:solidFill>
                  <a:srgbClr val="1835FF"/>
                </a:solidFill>
                <a:uFill>
                  <a:solidFill>
                    <a:srgbClr val="1835FF"/>
                  </a:solidFill>
                </a:uFill>
                <a:latin typeface="Microsoft Sans Serif"/>
                <a:ea typeface="Microsoft Sans Serif"/>
                <a:cs typeface="Microsoft Sans Serif"/>
                <a:sym typeface="Microsoft Sans Serif"/>
              </a:defRPr>
            </a:pPr>
            <a:r>
              <a:rPr sz="2000" dirty="0">
                <a:solidFill>
                  <a:schemeClr val="tx1"/>
                </a:solidFill>
                <a:latin typeface="Avenir Book" panose="02000503020000020003" pitchFamily="2" charset="0"/>
              </a:rPr>
              <a:t>Physically hurt?</a:t>
            </a:r>
          </a:p>
          <a:p>
            <a:pPr marL="17418" indent="0">
              <a:buClr>
                <a:srgbClr val="3147FF"/>
              </a:buClr>
              <a:buNone/>
              <a:defRPr sz="4600">
                <a:solidFill>
                  <a:srgbClr val="1835FF"/>
                </a:solidFill>
                <a:uFill>
                  <a:solidFill>
                    <a:srgbClr val="1835FF"/>
                  </a:solidFill>
                </a:uFill>
                <a:latin typeface="Microsoft Sans Serif"/>
                <a:ea typeface="Microsoft Sans Serif"/>
                <a:cs typeface="Microsoft Sans Serif"/>
                <a:sym typeface="Microsoft Sans Serif"/>
              </a:defRPr>
            </a:pPr>
            <a:r>
              <a:rPr sz="2000" dirty="0">
                <a:solidFill>
                  <a:schemeClr val="tx1"/>
                </a:solidFill>
                <a:latin typeface="Avenir Book" panose="02000503020000020003" pitchFamily="2" charset="0"/>
              </a:rPr>
              <a:t>Separated? Rejected?</a:t>
            </a:r>
          </a:p>
          <a:p>
            <a:pPr marL="17418" indent="0">
              <a:buClr>
                <a:srgbClr val="3D40FF"/>
              </a:buClr>
              <a:buNone/>
              <a:defRPr sz="4600">
                <a:solidFill>
                  <a:srgbClr val="1835FF"/>
                </a:solidFill>
                <a:uFill>
                  <a:solidFill>
                    <a:srgbClr val="1835FF"/>
                  </a:solidFill>
                </a:uFill>
                <a:latin typeface="Microsoft Sans Serif"/>
                <a:ea typeface="Microsoft Sans Serif"/>
                <a:cs typeface="Microsoft Sans Serif"/>
                <a:sym typeface="Microsoft Sans Serif"/>
              </a:defRPr>
            </a:pPr>
            <a:r>
              <a:rPr sz="2000" dirty="0">
                <a:solidFill>
                  <a:schemeClr val="tx1"/>
                </a:solidFill>
                <a:latin typeface="Avenir Book" panose="02000503020000020003" pitchFamily="2" charset="0"/>
              </a:rPr>
              <a:t>Abuse? Loss?</a:t>
            </a:r>
          </a:p>
        </p:txBody>
      </p:sp>
      <p:sp>
        <p:nvSpPr>
          <p:cNvPr id="367" name="What do you make of it?…"/>
          <p:cNvSpPr txBox="1"/>
          <p:nvPr/>
        </p:nvSpPr>
        <p:spPr>
          <a:xfrm>
            <a:off x="5002923" y="2848720"/>
            <a:ext cx="2992123" cy="2640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324" tIns="22324" rIns="22324" bIns="22324" anchor="ctr">
            <a:spAutoFit/>
          </a:bodyPr>
          <a:lstStyle/>
          <a:p>
            <a:pPr marL="17418" defTabSz="250388">
              <a:spcBef>
                <a:spcPts val="343"/>
              </a:spcBef>
              <a:buSzPct val="100000"/>
              <a:defRPr sz="4800">
                <a:solidFill>
                  <a:srgbClr val="FF2600"/>
                </a:solidFill>
                <a:uFill>
                  <a:solidFill>
                    <a:srgbClr val="FF2600"/>
                  </a:solidFill>
                </a:uFill>
                <a:latin typeface="Microsoft Sans Serif"/>
                <a:ea typeface="Microsoft Sans Serif"/>
                <a:cs typeface="Microsoft Sans Serif"/>
                <a:sym typeface="Microsoft Sans Serif"/>
              </a:defRPr>
            </a:pPr>
            <a:r>
              <a:rPr sz="2057" b="1" dirty="0">
                <a:solidFill>
                  <a:schemeClr val="tx1"/>
                </a:solidFill>
                <a:latin typeface="Avenir Book" panose="02000503020000020003" pitchFamily="2" charset="0"/>
              </a:rPr>
              <a:t>What do you make of it?</a:t>
            </a:r>
            <a:endParaRPr lang="en-US" sz="2057" b="1" dirty="0">
              <a:solidFill>
                <a:schemeClr val="tx1"/>
              </a:solidFill>
              <a:latin typeface="Avenir Book" panose="02000503020000020003" pitchFamily="2" charset="0"/>
            </a:endParaRPr>
          </a:p>
          <a:p>
            <a:pPr marL="17418" defTabSz="250388">
              <a:spcBef>
                <a:spcPts val="343"/>
              </a:spcBef>
              <a:buSzPct val="100000"/>
              <a:defRPr sz="4800">
                <a:solidFill>
                  <a:srgbClr val="FF2600"/>
                </a:solidFill>
                <a:uFill>
                  <a:solidFill>
                    <a:srgbClr val="FF2600"/>
                  </a:solidFill>
                </a:uFill>
                <a:latin typeface="Microsoft Sans Serif"/>
                <a:ea typeface="Microsoft Sans Serif"/>
                <a:cs typeface="Microsoft Sans Serif"/>
                <a:sym typeface="Microsoft Sans Serif"/>
              </a:defRPr>
            </a:pPr>
            <a:endParaRPr sz="2000" dirty="0">
              <a:solidFill>
                <a:schemeClr val="tx1"/>
              </a:solidFill>
              <a:latin typeface="Avenir Book" panose="02000503020000020003" pitchFamily="2" charset="0"/>
            </a:endParaRPr>
          </a:p>
          <a:p>
            <a:pPr marL="213374" indent="-195956" defTabSz="250388">
              <a:spcBef>
                <a:spcPts val="343"/>
              </a:spcBef>
              <a:buClr>
                <a:srgbClr val="5C8EFF"/>
              </a:buClr>
              <a:buSzPct val="100000"/>
              <a:buFont typeface="Zapf Dingbats"/>
              <a:buChar char="★"/>
              <a:defRPr sz="4800">
                <a:solidFill>
                  <a:srgbClr val="0A37FF"/>
                </a:solidFill>
                <a:uFill>
                  <a:solidFill>
                    <a:srgbClr val="0A37FF"/>
                  </a:solidFill>
                </a:uFill>
                <a:latin typeface="Microsoft Sans Serif"/>
                <a:ea typeface="Microsoft Sans Serif"/>
                <a:cs typeface="Microsoft Sans Serif"/>
                <a:sym typeface="Microsoft Sans Serif"/>
              </a:defRPr>
            </a:pPr>
            <a:r>
              <a:rPr sz="2000" dirty="0">
                <a:solidFill>
                  <a:schemeClr val="tx1"/>
                </a:solidFill>
                <a:latin typeface="Avenir Book" panose="02000503020000020003" pitchFamily="2" charset="0"/>
              </a:rPr>
              <a:t>Why do you think your </a:t>
            </a:r>
            <a:r>
              <a:rPr sz="2000" dirty="0">
                <a:solidFill>
                  <a:schemeClr val="tx1"/>
                </a:solidFill>
                <a:uFill>
                  <a:solidFill>
                    <a:srgbClr val="151405"/>
                  </a:solidFill>
                </a:uFill>
                <a:latin typeface="Avenir Book" panose="02000503020000020003" pitchFamily="2" charset="0"/>
              </a:rPr>
              <a:t>parents</a:t>
            </a:r>
            <a:r>
              <a:rPr sz="2000" dirty="0">
                <a:solidFill>
                  <a:schemeClr val="tx1"/>
                </a:solidFill>
                <a:latin typeface="Avenir Book" panose="02000503020000020003" pitchFamily="2" charset="0"/>
              </a:rPr>
              <a:t> behaved the way they did?</a:t>
            </a:r>
          </a:p>
          <a:p>
            <a:pPr marL="213374" indent="-195956" defTabSz="250388">
              <a:spcBef>
                <a:spcPts val="343"/>
              </a:spcBef>
              <a:buClr>
                <a:srgbClr val="6846FF"/>
              </a:buClr>
              <a:buSzPct val="100000"/>
              <a:buFont typeface="Zapf Dingbats"/>
              <a:buChar char="★"/>
              <a:defRPr sz="4800">
                <a:solidFill>
                  <a:srgbClr val="0A37FF"/>
                </a:solidFill>
                <a:uFill>
                  <a:solidFill>
                    <a:srgbClr val="0A37FF"/>
                  </a:solidFill>
                </a:uFill>
                <a:latin typeface="Microsoft Sans Serif"/>
                <a:ea typeface="Microsoft Sans Serif"/>
                <a:cs typeface="Microsoft Sans Serif"/>
                <a:sym typeface="Microsoft Sans Serif"/>
              </a:defRPr>
            </a:pPr>
            <a:r>
              <a:rPr sz="2000" dirty="0">
                <a:solidFill>
                  <a:schemeClr val="tx1"/>
                </a:solidFill>
                <a:latin typeface="Avenir Book" panose="02000503020000020003" pitchFamily="2" charset="0"/>
              </a:rPr>
              <a:t>Has childhood influenced the kind of person you are today</a:t>
            </a:r>
            <a:r>
              <a:rPr sz="2057" dirty="0">
                <a:solidFill>
                  <a:schemeClr val="tx1"/>
                </a:solidFill>
              </a:rPr>
              <a:t>?</a:t>
            </a:r>
          </a:p>
        </p:txBody>
      </p:sp>
      <p:pic>
        <p:nvPicPr>
          <p:cNvPr id="368" name="image.pdf" descr="image.pdf"/>
          <p:cNvPicPr>
            <a:picLocks/>
          </p:cNvPicPr>
          <p:nvPr/>
        </p:nvPicPr>
        <p:blipFill>
          <a:blip r:embed="rId2">
            <a:extLst/>
          </a:blip>
          <a:stretch>
            <a:fillRect/>
          </a:stretch>
        </p:blipFill>
        <p:spPr>
          <a:xfrm>
            <a:off x="3686472" y="1970484"/>
            <a:ext cx="1535907" cy="832115"/>
          </a:xfrm>
          <a:prstGeom prst="rect">
            <a:avLst/>
          </a:prstGeom>
          <a:ln w="12700">
            <a:miter lim="400000"/>
          </a:ln>
        </p:spPr>
      </p:pic>
    </p:spTree>
    <p:extLst>
      <p:ext uri="{BB962C8B-B14F-4D97-AF65-F5344CB8AC3E}">
        <p14:creationId xmlns:p14="http://schemas.microsoft.com/office/powerpoint/2010/main" val="32216606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0" name="Intergenerational patterns of attachment"/>
          <p:cNvSpPr txBox="1">
            <a:spLocks noGrp="1"/>
          </p:cNvSpPr>
          <p:nvPr>
            <p:ph type="title"/>
          </p:nvPr>
        </p:nvSpPr>
        <p:spPr>
          <a:xfrm>
            <a:off x="1215926" y="876597"/>
            <a:ext cx="6474024" cy="1458516"/>
          </a:xfrm>
          <a:prstGeom prst="rect">
            <a:avLst/>
          </a:prstGeom>
        </p:spPr>
        <p:txBody>
          <a:bodyPr>
            <a:normAutofit fontScale="90000"/>
          </a:bodyPr>
          <a:lstStyle/>
          <a:p>
            <a:pPr marL="48965" marR="18579"/>
            <a:r>
              <a:rPr sz="2872" dirty="0">
                <a:solidFill>
                  <a:schemeClr val="tx1"/>
                </a:solidFill>
                <a:latin typeface="Avenir Roman" panose="02000503020000020003" pitchFamily="2" charset="0"/>
                <a:ea typeface="Comic Sans MS"/>
                <a:cs typeface="Comic Sans MS"/>
                <a:sym typeface="Comic Sans MS"/>
              </a:rPr>
              <a:t>Intergenerational patterns of attachment</a:t>
            </a:r>
            <a:br>
              <a:rPr dirty="0">
                <a:latin typeface="Comic Sans MS"/>
                <a:ea typeface="Comic Sans MS"/>
                <a:cs typeface="Comic Sans MS"/>
                <a:sym typeface="Comic Sans MS"/>
              </a:rPr>
            </a:br>
            <a:endParaRPr dirty="0">
              <a:latin typeface="Comic Sans MS"/>
              <a:ea typeface="Comic Sans MS"/>
              <a:cs typeface="Comic Sans MS"/>
              <a:sym typeface="Comic Sans MS"/>
            </a:endParaRPr>
          </a:p>
        </p:txBody>
      </p:sp>
      <p:sp>
        <p:nvSpPr>
          <p:cNvPr id="371" name="Avoidant…"/>
          <p:cNvSpPr txBox="1">
            <a:spLocks noGrp="1"/>
          </p:cNvSpPr>
          <p:nvPr>
            <p:ph type="body" idx="1"/>
          </p:nvPr>
        </p:nvSpPr>
        <p:spPr>
          <a:xfrm>
            <a:off x="5784980" y="2120382"/>
            <a:ext cx="3177450" cy="4218208"/>
          </a:xfrm>
          <a:prstGeom prst="rect">
            <a:avLst/>
          </a:prstGeom>
        </p:spPr>
        <p:txBody>
          <a:bodyPr/>
          <a:lstStyle/>
          <a:p>
            <a:pPr marL="234838" marR="18579">
              <a:buClr>
                <a:srgbClr val="004DD6"/>
              </a:buClr>
              <a:buFont typeface="Arial"/>
              <a:defRPr>
                <a:solidFill>
                  <a:srgbClr val="004DD6"/>
                </a:solidFill>
                <a:uFill>
                  <a:solidFill>
                    <a:srgbClr val="004DD6"/>
                  </a:solidFill>
                </a:uFill>
              </a:defRPr>
            </a:pPr>
            <a:endParaRPr dirty="0"/>
          </a:p>
          <a:p>
            <a:pPr marL="234838" marR="18579">
              <a:buClr>
                <a:srgbClr val="004DD6"/>
              </a:buClr>
              <a:buFont typeface="Arial"/>
              <a:defRPr>
                <a:solidFill>
                  <a:srgbClr val="004DD6"/>
                </a:solidFill>
                <a:uFill>
                  <a:solidFill>
                    <a:srgbClr val="004DD6"/>
                  </a:solidFill>
                </a:uFill>
              </a:defRPr>
            </a:pPr>
            <a:r>
              <a:rPr dirty="0">
                <a:latin typeface="Avenir Roman" panose="02000503020000020003" pitchFamily="2" charset="0"/>
              </a:rPr>
              <a:t>Avoidant</a:t>
            </a:r>
          </a:p>
          <a:p>
            <a:pPr marL="234838" marR="18579">
              <a:buClr>
                <a:srgbClr val="434ED6"/>
              </a:buClr>
              <a:buFont typeface="Arial"/>
            </a:pPr>
            <a:endParaRPr dirty="0">
              <a:latin typeface="Avenir Roman" panose="02000503020000020003" pitchFamily="2" charset="0"/>
            </a:endParaRPr>
          </a:p>
          <a:p>
            <a:pPr marL="234838" marR="18579">
              <a:buClr>
                <a:srgbClr val="007600"/>
              </a:buClr>
              <a:buFont typeface="Arial"/>
              <a:defRPr>
                <a:solidFill>
                  <a:srgbClr val="007600"/>
                </a:solidFill>
                <a:uFill>
                  <a:solidFill>
                    <a:srgbClr val="007600"/>
                  </a:solidFill>
                </a:uFill>
              </a:defRPr>
            </a:pPr>
            <a:r>
              <a:rPr dirty="0">
                <a:latin typeface="Avenir Roman" panose="02000503020000020003" pitchFamily="2" charset="0"/>
              </a:rPr>
              <a:t>Secure</a:t>
            </a:r>
          </a:p>
          <a:p>
            <a:pPr marL="234838" marR="18579">
              <a:buClr>
                <a:srgbClr val="000000"/>
              </a:buClr>
              <a:buFont typeface="Arial"/>
            </a:pPr>
            <a:endParaRPr dirty="0">
              <a:latin typeface="Avenir Roman" panose="02000503020000020003" pitchFamily="2" charset="0"/>
            </a:endParaRPr>
          </a:p>
          <a:p>
            <a:pPr marL="234838" marR="18579">
              <a:buClr>
                <a:srgbClr val="FF4C00"/>
              </a:buClr>
              <a:buFont typeface="Arial"/>
              <a:defRPr>
                <a:solidFill>
                  <a:srgbClr val="FF4C00"/>
                </a:solidFill>
                <a:uFill>
                  <a:solidFill>
                    <a:srgbClr val="FF4C00"/>
                  </a:solidFill>
                </a:uFill>
              </a:defRPr>
            </a:pPr>
            <a:r>
              <a:rPr dirty="0">
                <a:latin typeface="Avenir Roman" panose="02000503020000020003" pitchFamily="2" charset="0"/>
              </a:rPr>
              <a:t>Resistant</a:t>
            </a:r>
          </a:p>
          <a:p>
            <a:pPr marL="234838" marR="18579">
              <a:buClr>
                <a:srgbClr val="000000"/>
              </a:buClr>
              <a:buFont typeface="Arial"/>
            </a:pPr>
            <a:endParaRPr dirty="0">
              <a:latin typeface="Avenir Roman" panose="02000503020000020003" pitchFamily="2" charset="0"/>
            </a:endParaRPr>
          </a:p>
          <a:p>
            <a:pPr marL="234838" marR="18579">
              <a:buClr>
                <a:srgbClr val="AB27A9"/>
              </a:buClr>
              <a:buFont typeface="Arial"/>
              <a:defRPr>
                <a:solidFill>
                  <a:srgbClr val="AB27A9"/>
                </a:solidFill>
                <a:uFill>
                  <a:solidFill>
                    <a:srgbClr val="AB27A9"/>
                  </a:solidFill>
                </a:uFill>
              </a:defRPr>
            </a:pPr>
            <a:r>
              <a:rPr dirty="0">
                <a:latin typeface="Avenir Roman" panose="02000503020000020003" pitchFamily="2" charset="0"/>
              </a:rPr>
              <a:t>Disorganized</a:t>
            </a:r>
          </a:p>
        </p:txBody>
      </p:sp>
      <p:sp>
        <p:nvSpPr>
          <p:cNvPr id="372" name="Dismissing (minimizing)…"/>
          <p:cNvSpPr txBox="1"/>
          <p:nvPr/>
        </p:nvSpPr>
        <p:spPr>
          <a:xfrm>
            <a:off x="676894" y="2409631"/>
            <a:ext cx="3372592" cy="3927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210387" marR="24772" indent="-193377" defTabSz="555208">
              <a:lnSpc>
                <a:spcPct val="90000"/>
              </a:lnSpc>
              <a:spcBef>
                <a:spcPts val="386"/>
              </a:spcBef>
              <a:buClr>
                <a:srgbClr val="004DD6"/>
              </a:buClr>
              <a:buSzPct val="100000"/>
              <a:buFont typeface="Times New Roman"/>
              <a:buChar char="•"/>
              <a:defRPr sz="5000">
                <a:solidFill>
                  <a:srgbClr val="004DD6"/>
                </a:solidFill>
                <a:uFill>
                  <a:solidFill>
                    <a:srgbClr val="004DD6"/>
                  </a:solidFill>
                </a:uFill>
                <a:latin typeface="Times New Roman"/>
                <a:ea typeface="Times New Roman"/>
                <a:cs typeface="Times New Roman"/>
                <a:sym typeface="Times New Roman"/>
              </a:defRPr>
            </a:pPr>
            <a:endParaRPr sz="2143" dirty="0">
              <a:latin typeface="Avenir Roman" panose="02000503020000020003" pitchFamily="2" charset="0"/>
            </a:endParaRPr>
          </a:p>
          <a:p>
            <a:pPr marL="210387" marR="24772" indent="-193377" defTabSz="555208">
              <a:lnSpc>
                <a:spcPct val="90000"/>
              </a:lnSpc>
              <a:spcBef>
                <a:spcPts val="386"/>
              </a:spcBef>
              <a:buClr>
                <a:srgbClr val="004DD6"/>
              </a:buClr>
              <a:buSzPct val="100000"/>
              <a:buFont typeface="Times New Roman"/>
              <a:buChar char="•"/>
              <a:defRPr sz="5000">
                <a:solidFill>
                  <a:srgbClr val="004DD6"/>
                </a:solidFill>
                <a:uFill>
                  <a:solidFill>
                    <a:srgbClr val="004DD6"/>
                  </a:solidFill>
                </a:uFill>
                <a:latin typeface="Times New Roman"/>
                <a:ea typeface="Times New Roman"/>
                <a:cs typeface="Times New Roman"/>
                <a:sym typeface="Times New Roman"/>
              </a:defRPr>
            </a:pPr>
            <a:r>
              <a:rPr sz="2143" dirty="0">
                <a:latin typeface="Avenir Roman" panose="02000503020000020003" pitchFamily="2" charset="0"/>
              </a:rPr>
              <a:t>Dismissing (minimizing)</a:t>
            </a:r>
          </a:p>
          <a:p>
            <a:pPr marL="210387" marR="24772" indent="-193377" defTabSz="555208">
              <a:lnSpc>
                <a:spcPct val="90000"/>
              </a:lnSpc>
              <a:spcBef>
                <a:spcPts val="386"/>
              </a:spcBef>
              <a:buClr>
                <a:srgbClr val="004DD6"/>
              </a:buClr>
              <a:buSzPct val="100000"/>
              <a:buFont typeface="Times New Roman"/>
              <a:buChar char="•"/>
              <a:defRPr sz="5000">
                <a:solidFill>
                  <a:srgbClr val="004DD6"/>
                </a:solidFill>
                <a:uFill>
                  <a:solidFill>
                    <a:srgbClr val="004DD6"/>
                  </a:solidFill>
                </a:uFill>
                <a:latin typeface="Times New Roman"/>
                <a:ea typeface="Times New Roman"/>
                <a:cs typeface="Times New Roman"/>
                <a:sym typeface="Times New Roman"/>
              </a:defRPr>
            </a:pPr>
            <a:endParaRPr sz="2143" dirty="0">
              <a:latin typeface="Avenir Roman" panose="02000503020000020003" pitchFamily="2" charset="0"/>
            </a:endParaRPr>
          </a:p>
          <a:p>
            <a:pPr marL="210387" marR="24772" indent="-193377" defTabSz="555208">
              <a:lnSpc>
                <a:spcPct val="90000"/>
              </a:lnSpc>
              <a:spcBef>
                <a:spcPts val="386"/>
              </a:spcBef>
              <a:buClr>
                <a:srgbClr val="007600"/>
              </a:buClr>
              <a:buSzPct val="100000"/>
              <a:buFont typeface="Times New Roman"/>
              <a:buChar char="•"/>
              <a:defRPr sz="5000">
                <a:solidFill>
                  <a:srgbClr val="007600"/>
                </a:solidFill>
                <a:uFill>
                  <a:solidFill>
                    <a:srgbClr val="007600"/>
                  </a:solidFill>
                </a:uFill>
                <a:latin typeface="Times New Roman"/>
                <a:ea typeface="Times New Roman"/>
                <a:cs typeface="Times New Roman"/>
                <a:sym typeface="Times New Roman"/>
              </a:defRPr>
            </a:pPr>
            <a:r>
              <a:rPr sz="2143" dirty="0">
                <a:latin typeface="Avenir Roman" panose="02000503020000020003" pitchFamily="2" charset="0"/>
              </a:rPr>
              <a:t>Autonomous (balanced and valuing)</a:t>
            </a:r>
          </a:p>
          <a:p>
            <a:pPr marL="210387" marR="24772" indent="-193377" defTabSz="555208">
              <a:lnSpc>
                <a:spcPct val="90000"/>
              </a:lnSpc>
              <a:spcBef>
                <a:spcPts val="386"/>
              </a:spcBef>
              <a:buClr>
                <a:srgbClr val="007600"/>
              </a:buClr>
              <a:buSzPct val="100000"/>
              <a:buFont typeface="Times New Roman"/>
              <a:buChar char="•"/>
              <a:defRPr sz="5000">
                <a:solidFill>
                  <a:srgbClr val="007600"/>
                </a:solidFill>
                <a:uFill>
                  <a:solidFill>
                    <a:srgbClr val="007600"/>
                  </a:solidFill>
                </a:uFill>
                <a:latin typeface="Times New Roman"/>
                <a:ea typeface="Times New Roman"/>
                <a:cs typeface="Times New Roman"/>
                <a:sym typeface="Times New Roman"/>
              </a:defRPr>
            </a:pPr>
            <a:endParaRPr sz="2143" dirty="0">
              <a:latin typeface="Avenir Roman" panose="02000503020000020003" pitchFamily="2" charset="0"/>
            </a:endParaRPr>
          </a:p>
          <a:p>
            <a:pPr marL="210387" marR="24772" indent="-193377" defTabSz="555208">
              <a:lnSpc>
                <a:spcPct val="90000"/>
              </a:lnSpc>
              <a:spcBef>
                <a:spcPts val="386"/>
              </a:spcBef>
              <a:buClr>
                <a:srgbClr val="FF4C00"/>
              </a:buClr>
              <a:buSzPct val="100000"/>
              <a:buFont typeface="Times New Roman"/>
              <a:buChar char="•"/>
              <a:defRPr sz="5000">
                <a:solidFill>
                  <a:srgbClr val="FF4C00"/>
                </a:solidFill>
                <a:uFill>
                  <a:solidFill>
                    <a:srgbClr val="FF4C00"/>
                  </a:solidFill>
                </a:uFill>
                <a:latin typeface="Times New Roman"/>
                <a:ea typeface="Times New Roman"/>
                <a:cs typeface="Times New Roman"/>
                <a:sym typeface="Times New Roman"/>
              </a:defRPr>
            </a:pPr>
            <a:r>
              <a:rPr sz="2143" dirty="0">
                <a:latin typeface="Avenir Roman" panose="02000503020000020003" pitchFamily="2" charset="0"/>
              </a:rPr>
              <a:t>Preoccupied (maximizing)</a:t>
            </a:r>
          </a:p>
          <a:p>
            <a:pPr marL="210387" marR="24772" indent="-193377" defTabSz="555208">
              <a:lnSpc>
                <a:spcPct val="90000"/>
              </a:lnSpc>
              <a:spcBef>
                <a:spcPts val="386"/>
              </a:spcBef>
              <a:buClr>
                <a:srgbClr val="FF4C00"/>
              </a:buClr>
              <a:buSzPct val="100000"/>
              <a:buFont typeface="Times New Roman"/>
              <a:buChar char="•"/>
              <a:defRPr sz="5000">
                <a:solidFill>
                  <a:srgbClr val="FF4C00"/>
                </a:solidFill>
                <a:uFill>
                  <a:solidFill>
                    <a:srgbClr val="FF4C00"/>
                  </a:solidFill>
                </a:uFill>
                <a:latin typeface="Times New Roman"/>
                <a:ea typeface="Times New Roman"/>
                <a:cs typeface="Times New Roman"/>
                <a:sym typeface="Times New Roman"/>
              </a:defRPr>
            </a:pPr>
            <a:endParaRPr sz="2143" dirty="0">
              <a:latin typeface="Avenir Roman" panose="02000503020000020003" pitchFamily="2" charset="0"/>
            </a:endParaRPr>
          </a:p>
          <a:p>
            <a:pPr marL="310944" marR="24772" indent="-293934" defTabSz="555208">
              <a:lnSpc>
                <a:spcPct val="90000"/>
              </a:lnSpc>
              <a:spcBef>
                <a:spcPts val="386"/>
              </a:spcBef>
              <a:buClr>
                <a:srgbClr val="AB27A9"/>
              </a:buClr>
              <a:buSzPct val="100000"/>
              <a:buFont typeface="Arial" panose="020B0604020202020204" pitchFamily="34" charset="0"/>
              <a:buChar char="•"/>
              <a:defRPr sz="2000">
                <a:solidFill>
                  <a:schemeClr val="accent3">
                    <a:lumOff val="44000"/>
                  </a:schemeClr>
                </a:solidFill>
                <a:uFill>
                  <a:solidFill>
                    <a:schemeClr val="accent3">
                      <a:lumOff val="44000"/>
                    </a:schemeClr>
                  </a:solidFill>
                </a:uFill>
                <a:latin typeface="Comic Sans MS"/>
                <a:ea typeface="Comic Sans MS"/>
                <a:cs typeface="Comic Sans MS"/>
                <a:sym typeface="Comic Sans MS"/>
              </a:defRPr>
            </a:pPr>
            <a:r>
              <a:rPr sz="2143" dirty="0">
                <a:solidFill>
                  <a:srgbClr val="AB27A9"/>
                </a:solidFill>
                <a:uFill>
                  <a:solidFill>
                    <a:srgbClr val="AB27A9"/>
                  </a:solidFill>
                </a:uFill>
                <a:latin typeface="Avenir Roman" panose="02000503020000020003" pitchFamily="2" charset="0"/>
                <a:ea typeface="Times New Roman"/>
                <a:cs typeface="Times New Roman"/>
                <a:sym typeface="Times New Roman"/>
              </a:rPr>
              <a:t>Unresolved re past loss or trauma (absorption in grief)</a:t>
            </a:r>
            <a:r>
              <a:rPr sz="2143" dirty="0">
                <a:uFill>
                  <a:solidFill>
                    <a:srgbClr val="000000"/>
                  </a:solidFill>
                </a:uFill>
                <a:latin typeface="Avenir Roman" panose="02000503020000020003" pitchFamily="2" charset="0"/>
                <a:ea typeface="Times New Roman"/>
                <a:cs typeface="Times New Roman"/>
                <a:sym typeface="Times New Roman"/>
              </a:rPr>
              <a:t> </a:t>
            </a:r>
          </a:p>
        </p:txBody>
      </p:sp>
      <p:pic>
        <p:nvPicPr>
          <p:cNvPr id="373" name="image.png" descr="image.png"/>
          <p:cNvPicPr>
            <a:picLocks/>
          </p:cNvPicPr>
          <p:nvPr/>
        </p:nvPicPr>
        <p:blipFill>
          <a:blip r:embed="rId2">
            <a:extLst/>
          </a:blip>
          <a:stretch>
            <a:fillRect/>
          </a:stretch>
        </p:blipFill>
        <p:spPr>
          <a:xfrm>
            <a:off x="6283523" y="1524000"/>
            <a:ext cx="1689365" cy="1158875"/>
          </a:xfrm>
          <a:prstGeom prst="rect">
            <a:avLst/>
          </a:prstGeom>
          <a:ln w="12700">
            <a:miter lim="400000"/>
          </a:ln>
        </p:spPr>
      </p:pic>
      <p:pic>
        <p:nvPicPr>
          <p:cNvPr id="374" name="image.png" descr="image.png"/>
          <p:cNvPicPr>
            <a:picLocks/>
          </p:cNvPicPr>
          <p:nvPr/>
        </p:nvPicPr>
        <p:blipFill>
          <a:blip r:embed="rId3">
            <a:extLst/>
          </a:blip>
          <a:stretch>
            <a:fillRect/>
          </a:stretch>
        </p:blipFill>
        <p:spPr>
          <a:xfrm>
            <a:off x="1148953" y="1829098"/>
            <a:ext cx="1535907" cy="832115"/>
          </a:xfrm>
          <a:prstGeom prst="rect">
            <a:avLst/>
          </a:prstGeom>
          <a:ln w="12700">
            <a:miter lim="400000"/>
          </a:ln>
        </p:spPr>
      </p:pic>
      <p:pic>
        <p:nvPicPr>
          <p:cNvPr id="375" name="image.png" descr="image.png"/>
          <p:cNvPicPr>
            <a:picLocks/>
          </p:cNvPicPr>
          <p:nvPr/>
        </p:nvPicPr>
        <p:blipFill>
          <a:blip r:embed="rId4">
            <a:extLst/>
          </a:blip>
          <a:stretch>
            <a:fillRect/>
          </a:stretch>
        </p:blipFill>
        <p:spPr>
          <a:xfrm>
            <a:off x="4321507" y="2782752"/>
            <a:ext cx="780521" cy="818886"/>
          </a:xfrm>
          <a:prstGeom prst="rect">
            <a:avLst/>
          </a:prstGeom>
          <a:ln w="12700">
            <a:miter lim="400000"/>
          </a:ln>
        </p:spPr>
      </p:pic>
      <p:pic>
        <p:nvPicPr>
          <p:cNvPr id="376" name="image.png" descr="image.png"/>
          <p:cNvPicPr>
            <a:picLocks/>
          </p:cNvPicPr>
          <p:nvPr/>
        </p:nvPicPr>
        <p:blipFill>
          <a:blip r:embed="rId5">
            <a:extLst/>
          </a:blip>
          <a:stretch>
            <a:fillRect/>
          </a:stretch>
        </p:blipFill>
        <p:spPr>
          <a:xfrm>
            <a:off x="4180154" y="4555191"/>
            <a:ext cx="1019473" cy="936625"/>
          </a:xfrm>
          <a:prstGeom prst="rect">
            <a:avLst/>
          </a:prstGeom>
          <a:ln w="12700">
            <a:miter lim="400000"/>
          </a:ln>
        </p:spPr>
      </p:pic>
    </p:spTree>
    <p:extLst>
      <p:ext uri="{BB962C8B-B14F-4D97-AF65-F5344CB8AC3E}">
        <p14:creationId xmlns:p14="http://schemas.microsoft.com/office/powerpoint/2010/main" val="1866856385"/>
      </p:ext>
    </p:extLst>
  </p:cSld>
  <p:clrMapOvr>
    <a:masterClrMapping/>
  </p:clrMapOvr>
  <mc:AlternateContent xmlns:mc="http://schemas.openxmlformats.org/markup-compatibility/2006" xmlns:p14="http://schemas.microsoft.com/office/powerpoint/2010/main">
    <mc:Choice Requires="p14">
      <p:transition spd="med" p14:dur="600">
        <p:dissolve/>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renatal classification of 96 mothers and 90 fathers on AAI by infant-mother (12 mos) &amp; infant-father attachment (18 mos)"/>
          <p:cNvSpPr txBox="1">
            <a:spLocks noGrp="1"/>
          </p:cNvSpPr>
          <p:nvPr>
            <p:ph type="title"/>
          </p:nvPr>
        </p:nvSpPr>
        <p:spPr>
          <a:xfrm>
            <a:off x="838200" y="0"/>
            <a:ext cx="7766957" cy="2607129"/>
          </a:xfrm>
          <a:prstGeom prst="rect">
            <a:avLst/>
          </a:prstGeom>
        </p:spPr>
        <p:txBody>
          <a:bodyPr/>
          <a:lstStyle>
            <a:lvl1pPr marL="80256" marR="80256">
              <a:defRPr sz="6000">
                <a:latin typeface="Arial"/>
                <a:ea typeface="Arial"/>
                <a:cs typeface="Arial"/>
                <a:sym typeface="Arial"/>
              </a:defRPr>
            </a:lvl1pPr>
          </a:lstStyle>
          <a:p>
            <a:r>
              <a:rPr sz="3200" dirty="0">
                <a:solidFill>
                  <a:schemeClr val="tx1"/>
                </a:solidFill>
                <a:latin typeface="Avenir Roman" panose="02000503020000020003" pitchFamily="2" charset="0"/>
              </a:rPr>
              <a:t>Prenatal classification of 96 mothers and 90 fathers on AAI by infant-mother </a:t>
            </a:r>
            <a:r>
              <a:rPr sz="3200" dirty="0">
                <a:solidFill>
                  <a:schemeClr val="tx1"/>
                </a:solidFill>
              </a:rPr>
              <a:t>(</a:t>
            </a:r>
            <a:r>
              <a:rPr sz="3200" dirty="0">
                <a:solidFill>
                  <a:schemeClr val="tx1"/>
                </a:solidFill>
                <a:latin typeface="Avenir Roman" panose="02000503020000020003" pitchFamily="2" charset="0"/>
              </a:rPr>
              <a:t>12 </a:t>
            </a:r>
            <a:r>
              <a:rPr sz="2400" dirty="0" err="1">
                <a:solidFill>
                  <a:schemeClr val="tx1"/>
                </a:solidFill>
                <a:latin typeface="Avenir Roman" panose="02000503020000020003" pitchFamily="2" charset="0"/>
              </a:rPr>
              <a:t>mos</a:t>
            </a:r>
            <a:r>
              <a:rPr sz="2400" dirty="0">
                <a:solidFill>
                  <a:schemeClr val="tx1"/>
                </a:solidFill>
                <a:latin typeface="Avenir Roman" panose="02000503020000020003" pitchFamily="2" charset="0"/>
              </a:rPr>
              <a:t>) &amp; infant-father attachment (</a:t>
            </a:r>
            <a:r>
              <a:rPr sz="2000" dirty="0">
                <a:solidFill>
                  <a:schemeClr val="tx1"/>
                </a:solidFill>
                <a:latin typeface="Avenir Roman" panose="02000503020000020003" pitchFamily="2" charset="0"/>
              </a:rPr>
              <a:t>18 </a:t>
            </a:r>
            <a:r>
              <a:rPr sz="2000" dirty="0" err="1">
                <a:solidFill>
                  <a:schemeClr val="tx1"/>
                </a:solidFill>
                <a:latin typeface="Avenir Roman" panose="02000503020000020003" pitchFamily="2" charset="0"/>
              </a:rPr>
              <a:t>mos</a:t>
            </a:r>
            <a:r>
              <a:rPr sz="2000" dirty="0">
                <a:solidFill>
                  <a:schemeClr val="tx1"/>
                </a:solidFill>
                <a:latin typeface="Avenir Roman" panose="02000503020000020003" pitchFamily="2" charset="0"/>
              </a:rPr>
              <a:t>)</a:t>
            </a:r>
          </a:p>
        </p:txBody>
      </p:sp>
      <p:pic>
        <p:nvPicPr>
          <p:cNvPr id="384" name="image.pdf" descr="image.pdf"/>
          <p:cNvPicPr>
            <a:picLocks/>
          </p:cNvPicPr>
          <p:nvPr/>
        </p:nvPicPr>
        <p:blipFill>
          <a:blip r:embed="rId3">
            <a:extLst/>
          </a:blip>
          <a:stretch>
            <a:fillRect/>
          </a:stretch>
        </p:blipFill>
        <p:spPr>
          <a:xfrm>
            <a:off x="1910443" y="4384146"/>
            <a:ext cx="5318125" cy="295011"/>
          </a:xfrm>
          <a:prstGeom prst="rect">
            <a:avLst/>
          </a:prstGeom>
          <a:ln w="12700">
            <a:miter lim="400000"/>
          </a:ln>
        </p:spPr>
      </p:pic>
      <p:pic>
        <p:nvPicPr>
          <p:cNvPr id="385" name="image.pdf" descr="image.pdf"/>
          <p:cNvPicPr>
            <a:picLocks/>
          </p:cNvPicPr>
          <p:nvPr/>
        </p:nvPicPr>
        <p:blipFill>
          <a:blip r:embed="rId4">
            <a:extLst/>
          </a:blip>
          <a:stretch>
            <a:fillRect/>
          </a:stretch>
        </p:blipFill>
        <p:spPr>
          <a:xfrm>
            <a:off x="762000" y="2030186"/>
            <a:ext cx="7620000" cy="3238500"/>
          </a:xfrm>
          <a:prstGeom prst="rect">
            <a:avLst/>
          </a:prstGeom>
          <a:ln w="12700">
            <a:miter lim="400000"/>
          </a:ln>
        </p:spPr>
      </p:pic>
      <p:sp>
        <p:nvSpPr>
          <p:cNvPr id="386" name="Steele, Steele &amp; Fonagy, 1996, Child Development"/>
          <p:cNvSpPr txBox="1"/>
          <p:nvPr/>
        </p:nvSpPr>
        <p:spPr>
          <a:xfrm>
            <a:off x="1445309" y="5715000"/>
            <a:ext cx="5993033" cy="347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1771" tIns="21771" rIns="21771" bIns="21771">
            <a:spAutoFit/>
          </a:bodyPr>
          <a:lstStyle>
            <a:lvl1pPr marL="79022" marR="79022" algn="ctr" defTabSz="1473200">
              <a:buClr>
                <a:srgbClr val="000000"/>
              </a:buClr>
              <a:buFont typeface="Times New Roman"/>
              <a:defRPr sz="4600">
                <a:solidFill>
                  <a:srgbClr val="000000"/>
                </a:solidFill>
                <a:uFill>
                  <a:solidFill>
                    <a:srgbClr val="000000"/>
                  </a:solidFill>
                </a:uFill>
                <a:latin typeface="Times New Roman"/>
                <a:ea typeface="Times New Roman"/>
                <a:cs typeface="Times New Roman"/>
                <a:sym typeface="Times New Roman"/>
              </a:defRPr>
            </a:lvl1pPr>
          </a:lstStyle>
          <a:p>
            <a:r>
              <a:rPr sz="1972" dirty="0">
                <a:solidFill>
                  <a:schemeClr val="tx1"/>
                </a:solidFill>
                <a:latin typeface="Avenir Roman" panose="02000503020000020003" pitchFamily="2" charset="0"/>
              </a:rPr>
              <a:t>Steele, Steele &amp; </a:t>
            </a:r>
            <a:r>
              <a:rPr sz="1972" dirty="0" err="1">
                <a:solidFill>
                  <a:schemeClr val="tx1"/>
                </a:solidFill>
                <a:latin typeface="Avenir Roman" panose="02000503020000020003" pitchFamily="2" charset="0"/>
              </a:rPr>
              <a:t>Fonagy</a:t>
            </a:r>
            <a:r>
              <a:rPr sz="1972" dirty="0">
                <a:solidFill>
                  <a:schemeClr val="tx1"/>
                </a:solidFill>
                <a:latin typeface="Avenir Roman" panose="02000503020000020003" pitchFamily="2" charset="0"/>
              </a:rPr>
              <a:t>, 1996, Child Development</a:t>
            </a:r>
          </a:p>
        </p:txBody>
      </p:sp>
    </p:spTree>
    <p:extLst>
      <p:ext uri="{BB962C8B-B14F-4D97-AF65-F5344CB8AC3E}">
        <p14:creationId xmlns:p14="http://schemas.microsoft.com/office/powerpoint/2010/main" val="3899255019"/>
      </p:ext>
    </p:extLst>
  </p:cSld>
  <p:clrMapOvr>
    <a:masterClrMapping/>
  </p:clrMapOvr>
  <mc:AlternateContent xmlns:mc="http://schemas.openxmlformats.org/markup-compatibility/2006" xmlns:p14="http://schemas.microsoft.com/office/powerpoint/2010/main">
    <mc:Choice Requires="p14">
      <p:transition spd="med" p14:dur="600">
        <p:dissolve/>
      </p:transition>
    </mc:Choice>
    <mc:Fallback xmlns:a14="http://schemas.microsoft.com/office/drawing/2010/main" xmlns:m="http://schemas.openxmlformats.org/officeDocument/2006/math"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Metacognition ----&gt;  Reflective Functioning:"/>
          <p:cNvSpPr txBox="1">
            <a:spLocks noGrp="1"/>
          </p:cNvSpPr>
          <p:nvPr>
            <p:ph type="title"/>
          </p:nvPr>
        </p:nvSpPr>
        <p:spPr>
          <a:xfrm>
            <a:off x="587829" y="321129"/>
            <a:ext cx="8822871" cy="1289957"/>
          </a:xfrm>
          <a:prstGeom prst="rect">
            <a:avLst/>
          </a:prstGeom>
        </p:spPr>
        <p:txBody>
          <a:bodyPr lIns="27214" tIns="27214" rIns="27214" bIns="27214" anchor="ctr"/>
          <a:lstStyle/>
          <a:p>
            <a:pPr marL="40930" marR="0">
              <a:defRPr sz="6400">
                <a:solidFill>
                  <a:srgbClr val="FF2600"/>
                </a:solidFill>
                <a:uFill>
                  <a:solidFill>
                    <a:srgbClr val="FF2600"/>
                  </a:solidFill>
                </a:uFill>
              </a:defRPr>
            </a:pPr>
            <a:r>
              <a:rPr sz="2400" dirty="0">
                <a:solidFill>
                  <a:schemeClr val="tx1"/>
                </a:solidFill>
                <a:latin typeface="Avenir Roman" panose="02000503020000020003" pitchFamily="2" charset="0"/>
              </a:rPr>
              <a:t>Metacognition ----&gt; </a:t>
            </a:r>
          </a:p>
          <a:p>
            <a:pPr marL="40930" marR="0">
              <a:defRPr sz="6400">
                <a:solidFill>
                  <a:srgbClr val="FF2600"/>
                </a:solidFill>
                <a:uFill>
                  <a:solidFill>
                    <a:srgbClr val="FF2600"/>
                  </a:solidFill>
                </a:uFill>
              </a:defRPr>
            </a:pPr>
            <a:r>
              <a:rPr sz="2400" dirty="0">
                <a:solidFill>
                  <a:schemeClr val="tx1"/>
                </a:solidFill>
                <a:latin typeface="Avenir Roman" panose="02000503020000020003" pitchFamily="2" charset="0"/>
              </a:rPr>
              <a:t>Reflective Functioning</a:t>
            </a:r>
            <a:endParaRPr dirty="0">
              <a:solidFill>
                <a:schemeClr val="tx1"/>
              </a:solidFill>
              <a:latin typeface="Avenir Roman" panose="02000503020000020003" pitchFamily="2" charset="0"/>
            </a:endParaRPr>
          </a:p>
        </p:txBody>
      </p:sp>
      <p:sp>
        <p:nvSpPr>
          <p:cNvPr id="392" name="an understanding of the nature of mental states…"/>
          <p:cNvSpPr txBox="1">
            <a:spLocks noGrp="1"/>
          </p:cNvSpPr>
          <p:nvPr>
            <p:ph type="body" idx="1"/>
          </p:nvPr>
        </p:nvSpPr>
        <p:spPr>
          <a:xfrm>
            <a:off x="310243" y="1545771"/>
            <a:ext cx="8654143" cy="4740729"/>
          </a:xfrm>
          <a:prstGeom prst="rect">
            <a:avLst/>
          </a:prstGeom>
        </p:spPr>
        <p:txBody>
          <a:bodyPr lIns="27214" tIns="27214" rIns="27214" bIns="27214"/>
          <a:lstStyle/>
          <a:p>
            <a:pPr marL="236780" marR="0">
              <a:defRPr sz="6400">
                <a:latin typeface="Times New Roman"/>
                <a:ea typeface="Times New Roman"/>
                <a:cs typeface="Times New Roman"/>
                <a:sym typeface="Times New Roman"/>
              </a:defRPr>
            </a:pPr>
            <a:r>
              <a:rPr sz="2400" dirty="0">
                <a:latin typeface="Avenir Roman" panose="02000503020000020003" pitchFamily="2" charset="0"/>
              </a:rPr>
              <a:t>an understanding of the nature of mental states</a:t>
            </a:r>
          </a:p>
          <a:p>
            <a:pPr marL="236780" marR="0">
              <a:spcBef>
                <a:spcPts val="1757"/>
              </a:spcBef>
              <a:defRPr sz="6400">
                <a:latin typeface="Times New Roman"/>
                <a:ea typeface="Times New Roman"/>
                <a:cs typeface="Times New Roman"/>
                <a:sym typeface="Times New Roman"/>
              </a:defRPr>
            </a:pPr>
            <a:r>
              <a:rPr sz="2400" dirty="0">
                <a:latin typeface="Avenir Roman" panose="02000503020000020003" pitchFamily="2" charset="0"/>
              </a:rPr>
              <a:t>a relational perspective (mental states in one influence mental states in the other)</a:t>
            </a:r>
          </a:p>
          <a:p>
            <a:pPr marL="236780" marR="0">
              <a:spcBef>
                <a:spcPts val="1757"/>
              </a:spcBef>
              <a:defRPr sz="6400">
                <a:latin typeface="Times New Roman"/>
                <a:ea typeface="Times New Roman"/>
                <a:cs typeface="Times New Roman"/>
                <a:sym typeface="Times New Roman"/>
              </a:defRPr>
            </a:pPr>
            <a:r>
              <a:rPr sz="2400" dirty="0">
                <a:latin typeface="Avenir Roman" panose="02000503020000020003" pitchFamily="2" charset="0"/>
              </a:rPr>
              <a:t>a developmental perspective re ‘the there and then’</a:t>
            </a:r>
          </a:p>
          <a:p>
            <a:pPr marL="236780" marR="0">
              <a:spcBef>
                <a:spcPts val="2357"/>
              </a:spcBef>
              <a:defRPr sz="6400">
                <a:latin typeface="Times New Roman"/>
                <a:ea typeface="Times New Roman"/>
                <a:cs typeface="Times New Roman"/>
                <a:sym typeface="Times New Roman"/>
              </a:defRPr>
            </a:pPr>
            <a:r>
              <a:rPr sz="2400" dirty="0">
                <a:latin typeface="Avenir Roman" panose="02000503020000020003" pitchFamily="2" charset="0"/>
              </a:rPr>
              <a:t>an appreciation for demands of the current context, or ‘the here and now’</a:t>
            </a:r>
          </a:p>
          <a:p>
            <a:pPr marL="190513" marR="0" indent="-190513">
              <a:spcBef>
                <a:spcPts val="1886"/>
              </a:spcBef>
              <a:buClr>
                <a:srgbClr val="315F1B"/>
              </a:buClr>
              <a:buSzPct val="52000"/>
              <a:buFont typeface="Palatino"/>
              <a:defRPr sz="6400">
                <a:latin typeface="Times New Roman"/>
                <a:ea typeface="Times New Roman"/>
                <a:cs typeface="Times New Roman"/>
                <a:sym typeface="Times New Roman"/>
              </a:defRPr>
            </a:pPr>
            <a:r>
              <a:rPr sz="2400" dirty="0">
                <a:latin typeface="Avenir Roman" panose="02000503020000020003" pitchFamily="2" charset="0"/>
              </a:rPr>
              <a:t>the reparation in the rupture and repair cycle</a:t>
            </a:r>
          </a:p>
        </p:txBody>
      </p:sp>
    </p:spTree>
    <p:extLst>
      <p:ext uri="{BB962C8B-B14F-4D97-AF65-F5344CB8AC3E}">
        <p14:creationId xmlns:p14="http://schemas.microsoft.com/office/powerpoint/2010/main" val="3152452750"/>
      </p:ext>
    </p:extLst>
  </p:cSld>
  <p:clrMapOvr>
    <a:masterClrMapping/>
  </p:clrMapOvr>
  <mc:AlternateContent xmlns:mc="http://schemas.openxmlformats.org/markup-compatibility/2006" xmlns:p14="http://schemas.microsoft.com/office/powerpoint/2010/main">
    <mc:Choice Requires="p14">
      <p:transition spd="med" p14:dur="600">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92">
                                            <p:bg/>
                                          </p:spTgt>
                                        </p:tgtEl>
                                        <p:attrNameLst>
                                          <p:attrName>style.visibility</p:attrName>
                                        </p:attrNameLst>
                                      </p:cBhvr>
                                      <p:to>
                                        <p:strVal val="visible"/>
                                      </p:to>
                                    </p:set>
                                    <p:anim calcmode="lin" valueType="num">
                                      <p:cBhvr>
                                        <p:cTn id="7" dur="500" fill="hold"/>
                                        <p:tgtEl>
                                          <p:spTgt spid="392">
                                            <p:bg/>
                                          </p:spTgt>
                                        </p:tgtEl>
                                        <p:attrNameLst>
                                          <p:attrName>ppt_x</p:attrName>
                                        </p:attrNameLst>
                                      </p:cBhvr>
                                      <p:tavLst>
                                        <p:tav tm="0">
                                          <p:val>
                                            <p:strVal val="0-#ppt_w/2"/>
                                          </p:val>
                                        </p:tav>
                                        <p:tav tm="100000">
                                          <p:val>
                                            <p:strVal val="#ppt_x"/>
                                          </p:val>
                                        </p:tav>
                                      </p:tavLst>
                                    </p:anim>
                                    <p:anim calcmode="lin" valueType="num">
                                      <p:cBhvr>
                                        <p:cTn id="8" dur="500" fill="hold"/>
                                        <p:tgtEl>
                                          <p:spTgt spid="39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392">
                                            <p:txEl>
                                              <p:pRg st="0" end="0"/>
                                            </p:txEl>
                                          </p:spTgt>
                                        </p:tgtEl>
                                        <p:attrNameLst>
                                          <p:attrName>style.visibility</p:attrName>
                                        </p:attrNameLst>
                                      </p:cBhvr>
                                      <p:to>
                                        <p:strVal val="visible"/>
                                      </p:to>
                                    </p:set>
                                    <p:anim calcmode="lin" valueType="num">
                                      <p:cBhvr>
                                        <p:cTn id="11" dur="500" fill="hold"/>
                                        <p:tgtEl>
                                          <p:spTgt spid="39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392">
                                            <p:txEl>
                                              <p:pRg st="1" end="1"/>
                                            </p:txEl>
                                          </p:spTgt>
                                        </p:tgtEl>
                                        <p:attrNameLst>
                                          <p:attrName>style.visibility</p:attrName>
                                        </p:attrNameLst>
                                      </p:cBhvr>
                                      <p:to>
                                        <p:strVal val="visible"/>
                                      </p:to>
                                    </p:set>
                                    <p:anim calcmode="lin" valueType="num">
                                      <p:cBhvr>
                                        <p:cTn id="17" dur="500" fill="hold"/>
                                        <p:tgtEl>
                                          <p:spTgt spid="39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3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392">
                                            <p:txEl>
                                              <p:pRg st="2" end="2"/>
                                            </p:txEl>
                                          </p:spTgt>
                                        </p:tgtEl>
                                        <p:attrNameLst>
                                          <p:attrName>style.visibility</p:attrName>
                                        </p:attrNameLst>
                                      </p:cBhvr>
                                      <p:to>
                                        <p:strVal val="visible"/>
                                      </p:to>
                                    </p:set>
                                    <p:anim calcmode="lin" valueType="num">
                                      <p:cBhvr>
                                        <p:cTn id="23" dur="500" fill="hold"/>
                                        <p:tgtEl>
                                          <p:spTgt spid="392">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3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392">
                                            <p:txEl>
                                              <p:pRg st="3" end="3"/>
                                            </p:txEl>
                                          </p:spTgt>
                                        </p:tgtEl>
                                        <p:attrNameLst>
                                          <p:attrName>style.visibility</p:attrName>
                                        </p:attrNameLst>
                                      </p:cBhvr>
                                      <p:to>
                                        <p:strVal val="visible"/>
                                      </p:to>
                                    </p:set>
                                    <p:anim calcmode="lin" valueType="num">
                                      <p:cBhvr>
                                        <p:cTn id="29" dur="500" fill="hold"/>
                                        <p:tgtEl>
                                          <p:spTgt spid="392">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3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392">
                                            <p:txEl>
                                              <p:pRg st="4" end="4"/>
                                            </p:txEl>
                                          </p:spTgt>
                                        </p:tgtEl>
                                        <p:attrNameLst>
                                          <p:attrName>style.visibility</p:attrName>
                                        </p:attrNameLst>
                                      </p:cBhvr>
                                      <p:to>
                                        <p:strVal val="visible"/>
                                      </p:to>
                                    </p:set>
                                    <p:anim calcmode="lin" valueType="num">
                                      <p:cBhvr>
                                        <p:cTn id="35" dur="500" fill="hold"/>
                                        <p:tgtEl>
                                          <p:spTgt spid="392">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39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Indicators of past deprivation"/>
          <p:cNvSpPr txBox="1">
            <a:spLocks noGrp="1"/>
          </p:cNvSpPr>
          <p:nvPr>
            <p:ph type="title"/>
          </p:nvPr>
        </p:nvSpPr>
        <p:spPr>
          <a:xfrm>
            <a:off x="769442" y="750094"/>
            <a:ext cx="7954681" cy="1123653"/>
          </a:xfrm>
          <a:prstGeom prst="rect">
            <a:avLst/>
          </a:prstGeom>
        </p:spPr>
        <p:txBody>
          <a:bodyPr lIns="27214" tIns="27214" rIns="27214" bIns="27214" anchor="ctr">
            <a:normAutofit/>
          </a:bodyPr>
          <a:lstStyle>
            <a:lvl1pPr marL="95498" marR="0" indent="0">
              <a:defRPr>
                <a:solidFill>
                  <a:srgbClr val="4349AA"/>
                </a:solidFill>
                <a:uFill>
                  <a:solidFill>
                    <a:srgbClr val="4349AA"/>
                  </a:solidFill>
                </a:uFill>
              </a:defRPr>
            </a:lvl1pPr>
          </a:lstStyle>
          <a:p>
            <a:r>
              <a:rPr dirty="0">
                <a:latin typeface="Avenir Roman" panose="02000503020000020003" pitchFamily="2" charset="0"/>
              </a:rPr>
              <a:t>Indicators of past deprivation</a:t>
            </a:r>
          </a:p>
        </p:txBody>
      </p:sp>
      <p:sp>
        <p:nvSpPr>
          <p:cNvPr id="397" name="Prolonged separation (&gt;3mos) from parents before age 11…"/>
          <p:cNvSpPr txBox="1">
            <a:spLocks noGrp="1"/>
          </p:cNvSpPr>
          <p:nvPr>
            <p:ph type="body" idx="1"/>
          </p:nvPr>
        </p:nvSpPr>
        <p:spPr>
          <a:xfrm>
            <a:off x="1135116" y="2049516"/>
            <a:ext cx="7551683" cy="4808483"/>
          </a:xfrm>
          <a:prstGeom prst="rect">
            <a:avLst/>
          </a:prstGeom>
        </p:spPr>
        <p:txBody>
          <a:bodyPr lIns="27214" tIns="27214" rIns="27214" bIns="27214">
            <a:normAutofit/>
          </a:bodyPr>
          <a:lstStyle/>
          <a:p>
            <a:pPr marL="293934" marR="0" indent="-293934">
              <a:buFont typeface="Arial" panose="020B0604020202020204" pitchFamily="34" charset="0"/>
              <a:buChar char="•"/>
              <a:defRPr sz="4600"/>
            </a:pPr>
            <a:r>
              <a:rPr sz="2057" dirty="0">
                <a:latin typeface="Avenir Roman" panose="02000503020000020003" pitchFamily="2" charset="0"/>
              </a:rPr>
              <a:t>Prolonged separation (&gt;3mos) from parents before age 11</a:t>
            </a:r>
          </a:p>
          <a:p>
            <a:pPr marL="293934" marR="0" indent="-293934">
              <a:buFont typeface="Arial" panose="020B0604020202020204" pitchFamily="34" charset="0"/>
              <a:buChar char="•"/>
              <a:defRPr sz="4600"/>
            </a:pPr>
            <a:r>
              <a:rPr sz="2057" dirty="0">
                <a:latin typeface="Avenir Roman" panose="02000503020000020003" pitchFamily="2" charset="0"/>
              </a:rPr>
              <a:t>Single - parent family</a:t>
            </a:r>
          </a:p>
          <a:p>
            <a:pPr marL="293934" marR="0" indent="-293934">
              <a:buFont typeface="Arial" panose="020B0604020202020204" pitchFamily="34" charset="0"/>
              <a:buChar char="•"/>
              <a:defRPr sz="4600"/>
            </a:pPr>
            <a:r>
              <a:rPr sz="2057" dirty="0">
                <a:latin typeface="Avenir Roman" panose="02000503020000020003" pitchFamily="2" charset="0"/>
              </a:rPr>
              <a:t>Low  SES</a:t>
            </a:r>
          </a:p>
          <a:p>
            <a:pPr marL="293934" marR="0" indent="-293934">
              <a:buFont typeface="Arial" panose="020B0604020202020204" pitchFamily="34" charset="0"/>
              <a:buChar char="•"/>
              <a:defRPr sz="4600"/>
            </a:pPr>
            <a:r>
              <a:rPr sz="2057" dirty="0">
                <a:latin typeface="Avenir Roman" panose="02000503020000020003" pitchFamily="2" charset="0"/>
              </a:rPr>
              <a:t>Paternal unemployment &gt; 3 months</a:t>
            </a:r>
          </a:p>
          <a:p>
            <a:pPr marL="293934" marR="0" indent="-293934">
              <a:buFont typeface="Arial" panose="020B0604020202020204" pitchFamily="34" charset="0"/>
              <a:buChar char="•"/>
              <a:defRPr sz="4600"/>
            </a:pPr>
            <a:r>
              <a:rPr sz="2057" dirty="0">
                <a:latin typeface="Avenir Roman" panose="02000503020000020003" pitchFamily="2" charset="0"/>
              </a:rPr>
              <a:t>Severe illness in mother or father</a:t>
            </a:r>
          </a:p>
          <a:p>
            <a:pPr marL="293934" marR="0" indent="-293934">
              <a:buFont typeface="Arial" panose="020B0604020202020204" pitchFamily="34" charset="0"/>
              <a:buChar char="•"/>
              <a:defRPr sz="4600"/>
            </a:pPr>
            <a:r>
              <a:rPr sz="2057" dirty="0">
                <a:latin typeface="Avenir Roman" panose="02000503020000020003" pitchFamily="2" charset="0"/>
              </a:rPr>
              <a:t>Boarding school experience before age 11</a:t>
            </a:r>
          </a:p>
        </p:txBody>
      </p:sp>
    </p:spTree>
    <p:extLst>
      <p:ext uri="{BB962C8B-B14F-4D97-AF65-F5344CB8AC3E}">
        <p14:creationId xmlns:p14="http://schemas.microsoft.com/office/powerpoint/2010/main" val="93489331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iterate type="lt">
                                    <p:tmAbs val="0"/>
                                  </p:iterate>
                                  <p:childTnLst>
                                    <p:set>
                                      <p:cBhvr>
                                        <p:cTn id="6" fill="hold"/>
                                        <p:tgtEl>
                                          <p:spTgt spid="396"/>
                                        </p:tgtEl>
                                        <p:attrNameLst>
                                          <p:attrName>style.visibility</p:attrName>
                                        </p:attrNameLst>
                                      </p:cBhvr>
                                      <p:to>
                                        <p:strVal val="visible"/>
                                      </p:to>
                                    </p:set>
                                    <p:anim calcmode="lin" valueType="num">
                                      <p:cBhvr>
                                        <p:cTn id="7" dur="75" fill="hold"/>
                                        <p:tgtEl>
                                          <p:spTgt spid="396"/>
                                        </p:tgtEl>
                                        <p:attrNameLst>
                                          <p:attrName>ppt_w</p:attrName>
                                        </p:attrNameLst>
                                      </p:cBhvr>
                                      <p:tavLst>
                                        <p:tav tm="0" fmla="#ppt_w*sin(2.5*pi*$)">
                                          <p:val>
                                            <p:fltVal val="0"/>
                                          </p:val>
                                        </p:tav>
                                        <p:tav tm="100000">
                                          <p:val>
                                            <p:fltVal val="1"/>
                                          </p:val>
                                        </p:tav>
                                      </p:tavLst>
                                    </p:anim>
                                    <p:anim calcmode="lin" valueType="num">
                                      <p:cBhvr>
                                        <p:cTn id="8" dur="75" fill="hold"/>
                                        <p:tgtEl>
                                          <p:spTgt spid="39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iterate>
                                    <p:tmAbs val="0"/>
                                  </p:iterate>
                                  <p:childTnLst>
                                    <p:set>
                                      <p:cBhvr>
                                        <p:cTn id="12" fill="hold"/>
                                        <p:tgtEl>
                                          <p:spTgt spid="397">
                                            <p:bg/>
                                          </p:spTgt>
                                        </p:tgtEl>
                                        <p:attrNameLst>
                                          <p:attrName>style.visibility</p:attrName>
                                        </p:attrNameLst>
                                      </p:cBhvr>
                                      <p:to>
                                        <p:strVal val="visible"/>
                                      </p:to>
                                    </p:set>
                                    <p:animEffect transition="in" filter="wipe(down)">
                                      <p:cBhvr>
                                        <p:cTn id="13" dur="500"/>
                                        <p:tgtEl>
                                          <p:spTgt spid="397">
                                            <p:bg/>
                                          </p:spTgt>
                                        </p:tgtEl>
                                      </p:cBhvr>
                                    </p:animEffect>
                                  </p:childTnLst>
                                </p:cTn>
                              </p:par>
                              <p:par>
                                <p:cTn id="14" presetID="22" presetClass="entr" presetSubtype="4" fill="hold" grpId="0" nodeType="withEffect">
                                  <p:stCondLst>
                                    <p:cond delay="0"/>
                                  </p:stCondLst>
                                  <p:iterate>
                                    <p:tmAbs val="0"/>
                                  </p:iterate>
                                  <p:childTnLst>
                                    <p:set>
                                      <p:cBhvr>
                                        <p:cTn id="15" fill="hold"/>
                                        <p:tgtEl>
                                          <p:spTgt spid="397">
                                            <p:txEl>
                                              <p:pRg st="0" end="0"/>
                                            </p:txEl>
                                          </p:spTgt>
                                        </p:tgtEl>
                                        <p:attrNameLst>
                                          <p:attrName>style.visibility</p:attrName>
                                        </p:attrNameLst>
                                      </p:cBhvr>
                                      <p:to>
                                        <p:strVal val="visible"/>
                                      </p:to>
                                    </p:set>
                                    <p:animEffect transition="in" filter="wipe(down)">
                                      <p:cBhvr>
                                        <p:cTn id="16" dur="500"/>
                                        <p:tgtEl>
                                          <p:spTgt spid="39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iterate>
                                    <p:tmAbs val="0"/>
                                  </p:iterate>
                                  <p:childTnLst>
                                    <p:set>
                                      <p:cBhvr>
                                        <p:cTn id="20" fill="hold"/>
                                        <p:tgtEl>
                                          <p:spTgt spid="397">
                                            <p:txEl>
                                              <p:pRg st="1" end="1"/>
                                            </p:txEl>
                                          </p:spTgt>
                                        </p:tgtEl>
                                        <p:attrNameLst>
                                          <p:attrName>style.visibility</p:attrName>
                                        </p:attrNameLst>
                                      </p:cBhvr>
                                      <p:to>
                                        <p:strVal val="visible"/>
                                      </p:to>
                                    </p:set>
                                    <p:animEffect transition="in" filter="wipe(down)">
                                      <p:cBhvr>
                                        <p:cTn id="21" dur="500"/>
                                        <p:tgtEl>
                                          <p:spTgt spid="39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iterate>
                                    <p:tmAbs val="0"/>
                                  </p:iterate>
                                  <p:childTnLst>
                                    <p:set>
                                      <p:cBhvr>
                                        <p:cTn id="25" fill="hold"/>
                                        <p:tgtEl>
                                          <p:spTgt spid="397">
                                            <p:txEl>
                                              <p:pRg st="2" end="2"/>
                                            </p:txEl>
                                          </p:spTgt>
                                        </p:tgtEl>
                                        <p:attrNameLst>
                                          <p:attrName>style.visibility</p:attrName>
                                        </p:attrNameLst>
                                      </p:cBhvr>
                                      <p:to>
                                        <p:strVal val="visible"/>
                                      </p:to>
                                    </p:set>
                                    <p:animEffect transition="in" filter="wipe(down)">
                                      <p:cBhvr>
                                        <p:cTn id="26" dur="500"/>
                                        <p:tgtEl>
                                          <p:spTgt spid="39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iterate>
                                    <p:tmAbs val="0"/>
                                  </p:iterate>
                                  <p:childTnLst>
                                    <p:set>
                                      <p:cBhvr>
                                        <p:cTn id="30" fill="hold"/>
                                        <p:tgtEl>
                                          <p:spTgt spid="397">
                                            <p:txEl>
                                              <p:pRg st="3" end="3"/>
                                            </p:txEl>
                                          </p:spTgt>
                                        </p:tgtEl>
                                        <p:attrNameLst>
                                          <p:attrName>style.visibility</p:attrName>
                                        </p:attrNameLst>
                                      </p:cBhvr>
                                      <p:to>
                                        <p:strVal val="visible"/>
                                      </p:to>
                                    </p:set>
                                    <p:animEffect transition="in" filter="wipe(down)">
                                      <p:cBhvr>
                                        <p:cTn id="31" dur="500"/>
                                        <p:tgtEl>
                                          <p:spTgt spid="39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iterate>
                                    <p:tmAbs val="0"/>
                                  </p:iterate>
                                  <p:childTnLst>
                                    <p:set>
                                      <p:cBhvr>
                                        <p:cTn id="35" fill="hold"/>
                                        <p:tgtEl>
                                          <p:spTgt spid="397">
                                            <p:txEl>
                                              <p:pRg st="4" end="4"/>
                                            </p:txEl>
                                          </p:spTgt>
                                        </p:tgtEl>
                                        <p:attrNameLst>
                                          <p:attrName>style.visibility</p:attrName>
                                        </p:attrNameLst>
                                      </p:cBhvr>
                                      <p:to>
                                        <p:strVal val="visible"/>
                                      </p:to>
                                    </p:set>
                                    <p:animEffect transition="in" filter="wipe(down)">
                                      <p:cBhvr>
                                        <p:cTn id="36" dur="500"/>
                                        <p:tgtEl>
                                          <p:spTgt spid="39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iterate>
                                    <p:tmAbs val="0"/>
                                  </p:iterate>
                                  <p:childTnLst>
                                    <p:set>
                                      <p:cBhvr>
                                        <p:cTn id="40" fill="hold"/>
                                        <p:tgtEl>
                                          <p:spTgt spid="397">
                                            <p:txEl>
                                              <p:pRg st="5" end="5"/>
                                            </p:txEl>
                                          </p:spTgt>
                                        </p:tgtEl>
                                        <p:attrNameLst>
                                          <p:attrName>style.visibility</p:attrName>
                                        </p:attrNameLst>
                                      </p:cBhvr>
                                      <p:to>
                                        <p:strVal val="visible"/>
                                      </p:to>
                                    </p:set>
                                    <p:animEffect transition="in" filter="wipe(down)">
                                      <p:cBhvr>
                                        <p:cTn id="41" dur="500"/>
                                        <p:tgtEl>
                                          <p:spTgt spid="3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animBg="1" advAuto="0"/>
      <p:bldP spid="397" grpId="0" build="p" animBg="1" advAuto="0"/>
    </p:bld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1775</Words>
  <Application>Microsoft Macintosh PowerPoint</Application>
  <PresentationFormat>On-screen Show (4:3)</PresentationFormat>
  <Paragraphs>190</Paragraphs>
  <Slides>34</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Arial</vt:lpstr>
      <vt:lpstr>Avenir Book</vt:lpstr>
      <vt:lpstr>Avenir Roman</vt:lpstr>
      <vt:lpstr>Calibri</vt:lpstr>
      <vt:lpstr>Chalkboard</vt:lpstr>
      <vt:lpstr>Comic Sans MS</vt:lpstr>
      <vt:lpstr>Helvetica</vt:lpstr>
      <vt:lpstr>Helvetica Neue</vt:lpstr>
      <vt:lpstr>Lucida Grande</vt:lpstr>
      <vt:lpstr>Microsoft Sans Serif</vt:lpstr>
      <vt:lpstr>Palatino</vt:lpstr>
      <vt:lpstr>Tahoma</vt:lpstr>
      <vt:lpstr>Times New Roman</vt:lpstr>
      <vt:lpstr>Zapf Dingbats</vt:lpstr>
      <vt:lpstr>White</vt:lpstr>
      <vt:lpstr>Attachment Theory and Research: Clinical Implications</vt:lpstr>
      <vt:lpstr>Bowlby on persisting models</vt:lpstr>
      <vt:lpstr>What can attachment theory and research  bring to work with child maltreatment? </vt:lpstr>
      <vt:lpstr>Ainsworth’s Strange Situation </vt:lpstr>
      <vt:lpstr>Adult Attachment Interview (George, Kaplan &amp; Main, 1985)</vt:lpstr>
      <vt:lpstr>Intergenerational patterns of attachment </vt:lpstr>
      <vt:lpstr>Prenatal classification of 96 mothers and 90 fathers on AAI by infant-mother (12 mos) &amp; infant-father attachment (18 mos)</vt:lpstr>
      <vt:lpstr>Metacognition ----&gt;  Reflective Functioning</vt:lpstr>
      <vt:lpstr>Indicators of past deprivation</vt:lpstr>
      <vt:lpstr>Frequency of secure and insecure infant-mother classifications grouped by mothers’ past experiences of deprivation and present reflective-functioning (Fonagy, Steele, Steele, Higgitt &amp; Target, 1994, Emmanuel Miller Lecture, Journal of Child Psychology &amp; Psychiatry). </vt:lpstr>
      <vt:lpstr>PowerPoint Presentation</vt:lpstr>
      <vt:lpstr>Attachment representations in adoptive families (AFC/GOS/Coram Family Adoption Service) N=65 late-adopted children N=43 early adopted</vt:lpstr>
      <vt:lpstr>Adult Attachment Interview Distributions </vt:lpstr>
      <vt:lpstr>Pre-placement characteristics and adopters’ attachment status: Implicit knowledge of the social worker?</vt:lpstr>
      <vt:lpstr>Parent Development Interview  modified after Aber, Slade, et al 1985</vt:lpstr>
      <vt:lpstr>Coding of Parent Development Interview (Henderson, Hillman &amp; Steele, 2003)</vt:lpstr>
      <vt:lpstr>PowerPoint Presentation</vt:lpstr>
      <vt:lpstr>PowerPoint Presentation</vt:lpstr>
      <vt:lpstr>Mothers rated as autonomous-secure  (vs insecure) and their responses to  Experience of Parenting Interview at placement:</vt:lpstr>
      <vt:lpstr>Mothers rated as autonomous-secure  (vs insecure) and their responses to  Experience of Parenting Interview at one-year follow-up :</vt:lpstr>
      <vt:lpstr>Mother’s rated as autonomous-secure with regard to attachment when interviewed about  their experience of parenting at two year follow-up:</vt:lpstr>
      <vt:lpstr>Mothers rated as Unresolved with regard to Loss/Trauma when interviewed about  their Experience of Parenting at placement:</vt:lpstr>
      <vt:lpstr>Parent Development Interview responses in relation to number of caregivers in child’s history</vt:lpstr>
      <vt:lpstr>Correlations between child’s age and Experience of Parenthood Interview (PDI)  at placement </vt:lpstr>
      <vt:lpstr>Story-stems used to elicit children’s emotion narratives</vt:lpstr>
      <vt:lpstr> 4 internally consistent sets of themes were identified,  at each time point in each sample through data reduction  of the ratings made of over 3000 story-completions  </vt:lpstr>
      <vt:lpstr>Story completion themes in the late adopted group over first 2 years of placement:  Year Group Effect</vt:lpstr>
      <vt:lpstr>Defensive avoidance themes of maltreated children as a function of adoptive mothers’ AAI insecurity versus security AAI status (Roy’s Largest Root F=3.29 (4,138) p &lt; .005) </vt:lpstr>
      <vt:lpstr>Defensive avoidance themes of maltreated children as a function of adoptive mothers’ unresolved versus resolved AAI status </vt:lpstr>
      <vt:lpstr>Did collecting Adult Attachment Interviews from the adoptive fathers, as well as the mothers, provide added value?</vt:lpstr>
      <vt:lpstr>Children’s summary ‘insecure aggression’ and ‘disorganization’ scores grouped by interaction of parents’ AAI security   </vt:lpstr>
      <vt:lpstr>On the persistence of old models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 representations and Adoption Outcome: Can we predict placement success?</dc:title>
  <cp:lastModifiedBy>Miriam Steele</cp:lastModifiedBy>
  <cp:revision>5</cp:revision>
  <dcterms:modified xsi:type="dcterms:W3CDTF">2020-04-21T14:01:44Z</dcterms:modified>
</cp:coreProperties>
</file>