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Proxima Nova"/>
      <p:regular r:id="rId31"/>
      <p:bold r:id="rId32"/>
      <p:italic r:id="rId33"/>
      <p:boldItalic r:id="rId34"/>
    </p:embeddedFont>
    <p:embeddedFont>
      <p:font typeface="Roboto"/>
      <p:regular r:id="rId35"/>
      <p:bold r:id="rId36"/>
      <p:italic r:id="rId37"/>
      <p:boldItalic r:id="rId38"/>
    </p:embeddedFont>
    <p:embeddedFont>
      <p:font typeface="Average"/>
      <p:regular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6.xml"/><Relationship Id="rId41" Type="http://schemas.openxmlformats.org/officeDocument/2006/relationships/font" Target="fonts/Oswald-bold.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roximaNova-italic.fntdata"/><Relationship Id="rId10" Type="http://schemas.openxmlformats.org/officeDocument/2006/relationships/slide" Target="slides/slide6.xml"/><Relationship Id="rId32" Type="http://schemas.openxmlformats.org/officeDocument/2006/relationships/font" Target="fonts/ProximaNova-bold.fntdata"/><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font" Target="fonts/ProximaNova-boldItalic.fntdata"/><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Average-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85d8f45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85d8f45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several things we could pull out of this law that would be so confusing to many prosecutors or even sexual assault advocates today. But to me, one of the most important aspects is the phrase “what she saw it be law.” This phrase gives the victim/survivor the legal right to fully participate in the legal process of punishment against the perpetrator. She gets the power back in this situation. For most of US/Anglo-American history, rape was viewed a “property crime” perpetrator against a MAN - either the father of the woman or the husband of the woman, never the woman herself. Furthermore, in those systems, rape required two eyewitnesses, a woman’s testimony wasn’t sufficient. Additionally, the concept of marital rape wasn’t even in existence in US law until the 1990s! Oklahoma was the second to last state to outlaw and we’ve still got some loopholes to work on. These US laws and cultural ideas of rape all vastly different than Mvskoke law and many other tribal laws at the time that acknowledge and honored women as fully-human, trustworthy, and fully capable of making decisions for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Colonists used rape as a tactic of war. In fact historical documents showed that the ironically named Puritans were “amazed at the sexual restraint of Indian men who never raped their captives” and George Croghan, a US navy captain in the late 1700’s testified that “I have known more than onest thire Councils, order men to be put to Death for committing rapes, which is a crime they despise.”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1e48033ef5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e48033ef5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22f61bf5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f61bf5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22222"/>
                </a:solidFill>
                <a:highlight>
                  <a:srgbClr val="FFFFFF"/>
                </a:highlight>
                <a:latin typeface="Roboto"/>
                <a:ea typeface="Roboto"/>
                <a:cs typeface="Roboto"/>
                <a:sym typeface="Roboto"/>
              </a:rPr>
              <a:t>Sovereignty</a:t>
            </a:r>
            <a:r>
              <a:rPr lang="en" sz="1200">
                <a:solidFill>
                  <a:srgbClr val="222222"/>
                </a:solidFill>
                <a:highlight>
                  <a:srgbClr val="FFFFFF"/>
                </a:highlight>
                <a:latin typeface="Roboto"/>
                <a:ea typeface="Roboto"/>
                <a:cs typeface="Roboto"/>
                <a:sym typeface="Roboto"/>
              </a:rPr>
              <a:t> in this context, is tribal sovereignty, which refers to the right of American Indians and Alaska Natives to govern themselves - this gives them authority over territory, people, and relevant subject matters. The U.S. Constitution recognizes Indian tribes as distinct governments and they have “the same powers as federal and state governments to regulate their internal affairs” I put this in “quotes” because since the inception of the United States and the idea of “allowing” tribes to have sovereignty, there have been countless laws and policies that have stripped tribes of their sovereignty - it continues through our current times with Oklahoma state Governor Stitt his push to end tribal contracts for gaming. </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1e48033ef5_0_2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e48033ef5_0_2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August 5, 1881 Crow Dog shot and killed Spotted Tail who was the uncle of Oglala Lakota war Leader, Crazy Horse. The Lakota </a:t>
            </a:r>
            <a:r>
              <a:rPr lang="en"/>
              <a:t>Sioux</a:t>
            </a:r>
            <a:r>
              <a:rPr lang="en"/>
              <a:t> Tribe ordered Crow Dog to pay restitution to Spotted Tail’s family in a tribal setting, imposing traditional </a:t>
            </a:r>
            <a:r>
              <a:rPr lang="en"/>
              <a:t>penalties</a:t>
            </a:r>
            <a:r>
              <a:rPr lang="en"/>
              <a:t>.  Since Spotted Tail had a relationship with the BIA word spread and the Federal government brought murder charges on Crow Dog, despite having already been tried by Lakota Sioux.  Crow Dog was sentenced to death but petitioned a writ of habeas corpus stating that the Federal government did not have jurisdiction over Native on Native crime in Indian country.  The writ of habeas corpus was issued and Crow Dog was released! Crow Dog actually beat the US government in his case. Shocked and embarrassed by the outcome and under great pressure from the BIA and non-Native people, Congress passed the Major </a:t>
            </a:r>
            <a:r>
              <a:rPr lang="en"/>
              <a:t>Crimes</a:t>
            </a:r>
            <a:r>
              <a:rPr lang="en"/>
              <a:t> Act of 1885 gaining control over criminal cases on reservation territory.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1e48033ef5_0_2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e48033ef5_0_2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1973, Mark Oliphant (non-Native) was arrested and charged with assaulting a LEO and resisting arrest during the annual Suquamish Tribal celebrations. He argued that the tribe had no jurisdiction over him as a non-Native. The US Supreme Court rejected tribal lawyers’ argument that Congress or treaties are the only way the federal government could take away tribal jurisdictional powers. Citing a series of laws excluding non-Native from tribal laws and jurisdiction, the majority of the Supreme Court concluded that tribal courts do not have jurisdiction over non-Natives.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does this mean? If a non-Native rapes a Native woman, the tribe has absolutely no criminal jurisdiction over the non-Native and cannot punish the crime. If the LEO is cross deputized with state or federal LE, then they can arrest but not prosecute. This is still the law today. It is 2020.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22ebb4779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ebb4779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51F14"/>
                </a:solidFill>
                <a:highlight>
                  <a:srgbClr val="E7E3DA"/>
                </a:highlight>
                <a:latin typeface="Trebuchet MS"/>
                <a:ea typeface="Trebuchet MS"/>
                <a:cs typeface="Trebuchet MS"/>
                <a:sym typeface="Trebuchet MS"/>
              </a:rPr>
              <a:t>Violence Against Women Act 2013 (VAWA) that created a framework for tribal governments to prosecute non-Indians for the first time since </a:t>
            </a:r>
            <a:r>
              <a:rPr i="1" lang="en">
                <a:solidFill>
                  <a:srgbClr val="251F14"/>
                </a:solidFill>
                <a:highlight>
                  <a:srgbClr val="E7E3DA"/>
                </a:highlight>
                <a:latin typeface="Trebuchet MS"/>
                <a:ea typeface="Trebuchet MS"/>
                <a:cs typeface="Trebuchet MS"/>
                <a:sym typeface="Trebuchet MS"/>
              </a:rPr>
              <a:t>Oliphant v. Suquamish.</a:t>
            </a:r>
            <a:endParaRPr i="1">
              <a:solidFill>
                <a:srgbClr val="251F14"/>
              </a:solidFill>
              <a:highlight>
                <a:srgbClr val="E7E3DA"/>
              </a:highlight>
              <a:latin typeface="Trebuchet MS"/>
              <a:ea typeface="Trebuchet MS"/>
              <a:cs typeface="Trebuchet MS"/>
              <a:sym typeface="Trebuchet MS"/>
            </a:endParaRPr>
          </a:p>
          <a:p>
            <a:pPr indent="0" lvl="0" marL="0" rtl="0" algn="l">
              <a:lnSpc>
                <a:spcPct val="115000"/>
              </a:lnSpc>
              <a:spcBef>
                <a:spcPts val="3000"/>
              </a:spcBef>
              <a:spcAft>
                <a:spcPts val="3000"/>
              </a:spcAft>
              <a:buNone/>
            </a:pPr>
            <a:r>
              <a:rPr lang="en">
                <a:solidFill>
                  <a:srgbClr val="251F14"/>
                </a:solidFill>
                <a:highlight>
                  <a:srgbClr val="E7E3DA"/>
                </a:highlight>
                <a:latin typeface="Trebuchet MS"/>
                <a:ea typeface="Trebuchet MS"/>
                <a:cs typeface="Trebuchet MS"/>
                <a:sym typeface="Trebuchet MS"/>
              </a:rPr>
              <a:t>Currently tribes can prosecute non-Indians only for </a:t>
            </a:r>
            <a:r>
              <a:rPr b="1" lang="en" sz="1300">
                <a:solidFill>
                  <a:srgbClr val="251F14"/>
                </a:solidFill>
                <a:highlight>
                  <a:srgbClr val="E7E3DA"/>
                </a:highlight>
                <a:latin typeface="Trebuchet MS"/>
                <a:ea typeface="Trebuchet MS"/>
                <a:cs typeface="Trebuchet MS"/>
                <a:sym typeface="Trebuchet MS"/>
              </a:rPr>
              <a:t>domestic violence, dating violence, and criminal violations of protection orders.</a:t>
            </a:r>
            <a:endParaRPr b="1" i="1" sz="1300">
              <a:solidFill>
                <a:srgbClr val="251F14"/>
              </a:solidFill>
              <a:highlight>
                <a:srgbClr val="E7E3DA"/>
              </a:highlight>
              <a:latin typeface="Trebuchet MS"/>
              <a:ea typeface="Trebuchet MS"/>
              <a:cs typeface="Trebuchet MS"/>
              <a:sym typeface="Trebuchet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22dd71e40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2dd71e40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22ebb4779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ebb4779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1e48033ef5_0_3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e48033ef5_0_3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200"/>
              </a:spcBef>
              <a:spcAft>
                <a:spcPts val="0"/>
              </a:spcAft>
              <a:buNone/>
            </a:pPr>
            <a:r>
              <a:rPr lang="en" sz="1200">
                <a:latin typeface="Calibri"/>
                <a:ea typeface="Calibri"/>
                <a:cs typeface="Calibri"/>
                <a:sym typeface="Calibri"/>
              </a:rPr>
              <a:t>Who is excluded? (Acquaintances, strangers, other family members)</a:t>
            </a:r>
            <a:endParaRPr sz="1200">
              <a:latin typeface="Calibri"/>
              <a:ea typeface="Calibri"/>
              <a:cs typeface="Calibri"/>
              <a:sym typeface="Calibri"/>
            </a:endParaRPr>
          </a:p>
          <a:p>
            <a:pPr indent="0" lvl="0" marL="0" marR="0" rtl="0" algn="l">
              <a:lnSpc>
                <a:spcPct val="115000"/>
              </a:lnSpc>
              <a:spcBef>
                <a:spcPts val="200"/>
              </a:spcBef>
              <a:spcAft>
                <a:spcPts val="0"/>
              </a:spcAft>
              <a:buNone/>
            </a:pPr>
            <a:r>
              <a:rPr lang="en" sz="1200">
                <a:latin typeface="Calibri"/>
                <a:ea typeface="Calibri"/>
                <a:cs typeface="Calibri"/>
                <a:sym typeface="Calibri"/>
              </a:rPr>
              <a:t>What is excluded? Any sexual violence that is not domestic violence (does not included sexual assault, stalking, sex trafficking, child abuse)</a:t>
            </a:r>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53b1840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53b1840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it do?</a:t>
            </a:r>
            <a:endParaRPr/>
          </a:p>
          <a:p>
            <a:pPr indent="-317500" lvl="0" marL="457200" rtl="0" algn="l">
              <a:spcBef>
                <a:spcPts val="0"/>
              </a:spcBef>
              <a:spcAft>
                <a:spcPts val="0"/>
              </a:spcAft>
              <a:buSzPts val="1400"/>
              <a:buChar char="-"/>
            </a:pPr>
            <a:r>
              <a:rPr lang="en"/>
              <a:t>Close The Boyfriend Loophole: </a:t>
            </a:r>
            <a:r>
              <a:rPr lang="en" sz="1200">
                <a:solidFill>
                  <a:srgbClr val="333333"/>
                </a:solidFill>
                <a:highlight>
                  <a:srgbClr val="FFFFFF"/>
                </a:highlight>
                <a:latin typeface="Georgia"/>
                <a:ea typeface="Georgia"/>
                <a:cs typeface="Georgia"/>
                <a:sym typeface="Georgia"/>
              </a:rPr>
              <a:t> Among other things, the new-and-improved version closed the infamous "boyfriend loophole," which excludes people convicted of stalking or abusing a non-spouse partner from the scope of laws that limit an abuser's ability to obtain firearms. (Existing law covers a narrower set of relationships, such as those in which the abuser lived with or had a child with the victim.) </a:t>
            </a:r>
            <a:endParaRPr sz="1200">
              <a:solidFill>
                <a:srgbClr val="333333"/>
              </a:solidFill>
              <a:highlight>
                <a:srgbClr val="FFFFFF"/>
              </a:highlight>
              <a:latin typeface="Georgia"/>
              <a:ea typeface="Georgia"/>
              <a:cs typeface="Georgia"/>
              <a:sym typeface="Georgia"/>
            </a:endParaRPr>
          </a:p>
          <a:p>
            <a:pPr indent="-304800" lvl="0" marL="457200" rtl="0" algn="l">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Strengthened </a:t>
            </a:r>
            <a:r>
              <a:rPr lang="en" sz="1200">
                <a:solidFill>
                  <a:srgbClr val="333333"/>
                </a:solidFill>
                <a:highlight>
                  <a:srgbClr val="FFFFFF"/>
                </a:highlight>
                <a:latin typeface="Georgia"/>
                <a:ea typeface="Georgia"/>
                <a:cs typeface="Georgia"/>
                <a:sym typeface="Georgia"/>
              </a:rPr>
              <a:t>provisions of the VAWA related to transgender survivors of domestic violence. </a:t>
            </a:r>
            <a:endParaRPr b="1" sz="1450">
              <a:solidFill>
                <a:srgbClr val="666666"/>
              </a:solidFill>
              <a:highlight>
                <a:srgbClr val="FFFFFF"/>
              </a:highlight>
            </a:endParaRPr>
          </a:p>
          <a:p>
            <a:pPr indent="-304800" lvl="0" marL="457200" rtl="0" algn="l">
              <a:lnSpc>
                <a:spcPct val="115000"/>
              </a:lnSpc>
              <a:spcBef>
                <a:spcPts val="0"/>
              </a:spcBef>
              <a:spcAft>
                <a:spcPts val="0"/>
              </a:spcAft>
              <a:buClr>
                <a:srgbClr val="444444"/>
              </a:buClr>
              <a:buSzPts val="1200"/>
              <a:buFont typeface="Georgia"/>
              <a:buChar char="●"/>
            </a:pPr>
            <a:r>
              <a:rPr lang="en" sz="1200">
                <a:solidFill>
                  <a:srgbClr val="444444"/>
                </a:solidFill>
                <a:highlight>
                  <a:srgbClr val="FFFFFF"/>
                </a:highlight>
                <a:latin typeface="Georgia"/>
                <a:ea typeface="Georgia"/>
                <a:cs typeface="Georgia"/>
                <a:sym typeface="Georgia"/>
              </a:rPr>
              <a:t>Expanding tribal jurisdiction over non-Native perpetrators to include crimes of sexual assault, sex trafficking, stalking, child abuse, and assaults against law enforcement</a:t>
            </a:r>
            <a:endParaRPr sz="1200">
              <a:solidFill>
                <a:srgbClr val="444444"/>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444444"/>
              </a:buClr>
              <a:buSzPts val="1200"/>
              <a:buFont typeface="Georgia"/>
              <a:buChar char="●"/>
            </a:pPr>
            <a:r>
              <a:rPr lang="en" sz="1200">
                <a:solidFill>
                  <a:srgbClr val="444444"/>
                </a:solidFill>
                <a:highlight>
                  <a:srgbClr val="FFFFFF"/>
                </a:highlight>
                <a:latin typeface="Georgia"/>
                <a:ea typeface="Georgia"/>
                <a:cs typeface="Georgia"/>
                <a:sym typeface="Georgia"/>
              </a:rPr>
              <a:t>Expand access to federal criminal databases for tribes </a:t>
            </a:r>
            <a:endParaRPr sz="1200">
              <a:solidFill>
                <a:srgbClr val="444444"/>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444444"/>
              </a:buClr>
              <a:buSzPts val="1200"/>
              <a:buFont typeface="Georgia"/>
              <a:buChar char="●"/>
            </a:pPr>
            <a:r>
              <a:rPr lang="en" sz="1200">
                <a:solidFill>
                  <a:srgbClr val="444444"/>
                </a:solidFill>
                <a:highlight>
                  <a:srgbClr val="FFFFFF"/>
                </a:highlight>
                <a:latin typeface="Georgia"/>
                <a:ea typeface="Georgia"/>
                <a:cs typeface="Georgia"/>
                <a:sym typeface="Georgia"/>
              </a:rPr>
              <a:t>Create a protocol for responding to missing persons cases (MMIW)</a:t>
            </a:r>
            <a:endParaRPr sz="1200">
              <a:solidFill>
                <a:srgbClr val="444444"/>
              </a:solidFill>
              <a:highlight>
                <a:srgbClr val="FFFFFF"/>
              </a:highlight>
              <a:latin typeface="Georgia"/>
              <a:ea typeface="Georgia"/>
              <a:cs typeface="Georgia"/>
              <a:sym typeface="Georgia"/>
            </a:endParaRPr>
          </a:p>
          <a:p>
            <a:pPr indent="-304800" lvl="0" marL="457200" rtl="0" algn="l">
              <a:lnSpc>
                <a:spcPct val="115000"/>
              </a:lnSpc>
              <a:spcBef>
                <a:spcPts val="0"/>
              </a:spcBef>
              <a:spcAft>
                <a:spcPts val="0"/>
              </a:spcAft>
              <a:buClr>
                <a:srgbClr val="444444"/>
              </a:buClr>
              <a:buSzPts val="1200"/>
              <a:buFont typeface="Georgia"/>
              <a:buChar char="●"/>
            </a:pPr>
            <a:r>
              <a:rPr lang="en" sz="1200">
                <a:solidFill>
                  <a:srgbClr val="444444"/>
                </a:solidFill>
                <a:highlight>
                  <a:srgbClr val="FFFFFF"/>
                </a:highlight>
                <a:latin typeface="Georgia"/>
                <a:ea typeface="Georgia"/>
                <a:cs typeface="Georgia"/>
                <a:sym typeface="Georgia"/>
              </a:rPr>
              <a:t>Create a pilot program to address the very unique needs of Alaska Native</a:t>
            </a:r>
            <a:endParaRPr sz="1200">
              <a:solidFill>
                <a:srgbClr val="333333"/>
              </a:solidFill>
              <a:highlight>
                <a:srgbClr val="FFFFFF"/>
              </a:highlight>
              <a:latin typeface="Georgia"/>
              <a:ea typeface="Georgia"/>
              <a:cs typeface="Georgia"/>
              <a:sym typeface="Georgia"/>
            </a:endParaRPr>
          </a:p>
          <a:p>
            <a:pPr indent="0" lvl="0" marL="0" rtl="0" algn="l">
              <a:spcBef>
                <a:spcPts val="3000"/>
              </a:spcBef>
              <a:spcAft>
                <a:spcPts val="0"/>
              </a:spcAft>
              <a:buNone/>
            </a:pPr>
            <a:r>
              <a:rPr lang="en" sz="1200">
                <a:solidFill>
                  <a:srgbClr val="333333"/>
                </a:solidFill>
                <a:highlight>
                  <a:srgbClr val="FFFFFF"/>
                </a:highlight>
                <a:latin typeface="Georgia"/>
                <a:ea typeface="Georgia"/>
                <a:cs typeface="Georgia"/>
                <a:sym typeface="Georgia"/>
              </a:rPr>
              <a:t>Why has it stalled?</a:t>
            </a:r>
            <a:endParaRPr sz="1200">
              <a:solidFill>
                <a:srgbClr val="333333"/>
              </a:solidFill>
              <a:highlight>
                <a:srgbClr val="FFFFFF"/>
              </a:highlight>
              <a:latin typeface="Georgia"/>
              <a:ea typeface="Georgia"/>
              <a:cs typeface="Georgia"/>
              <a:sym typeface="Georgia"/>
            </a:endParaRPr>
          </a:p>
          <a:p>
            <a:pPr indent="-304800" lvl="0" marL="457200" rtl="0" algn="l">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The National Rifle Association, warned House Republicans that voting for the House bill would negatively affect their NRA ratings and NRA spokesperson told reporters that this new VAWA bill was "a smokescreen for its real goal—banning firearms ownership."</a:t>
            </a:r>
            <a:endParaRPr sz="1200">
              <a:solidFill>
                <a:srgbClr val="333333"/>
              </a:solidFill>
              <a:highlight>
                <a:srgbClr val="FFFFFF"/>
              </a:highlight>
              <a:latin typeface="Georgia"/>
              <a:ea typeface="Georgia"/>
              <a:cs typeface="Georgia"/>
              <a:sym typeface="Georgia"/>
            </a:endParaRPr>
          </a:p>
          <a:p>
            <a:pPr indent="-304800" lvl="0" marL="457200" rtl="0" algn="l">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Back and forth bills, very partisan now - one is Democrat, the Republic one has left The Boyfriend Loophole also eliminates provisions intended to address the crisis around missing and murdered Indigenous women</a:t>
            </a:r>
            <a:endParaRPr sz="1200">
              <a:solidFill>
                <a:srgbClr val="333333"/>
              </a:solidFill>
              <a:highlight>
                <a:srgbClr val="FFFFFF"/>
              </a:highlight>
              <a:latin typeface="Georgia"/>
              <a:ea typeface="Georgia"/>
              <a:cs typeface="Georgia"/>
              <a:sym typeface="Georgia"/>
            </a:endParaRPr>
          </a:p>
          <a:p>
            <a:pPr indent="-304800" lvl="1" marL="914400" rtl="0" algn="l">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Both parties are blaming each other, who loses? Native people. </a:t>
            </a:r>
            <a:endParaRPr sz="1200">
              <a:solidFill>
                <a:srgbClr val="333333"/>
              </a:solidFill>
              <a:highlight>
                <a:srgbClr val="FFFFFF"/>
              </a:highlight>
              <a:latin typeface="Georgia"/>
              <a:ea typeface="Georgia"/>
              <a:cs typeface="Georgia"/>
              <a:sym typeface="Georgia"/>
            </a:endParaRPr>
          </a:p>
          <a:p>
            <a:pPr indent="-304800" lvl="1" marL="914400" rtl="0" algn="l">
              <a:spcBef>
                <a:spcPts val="0"/>
              </a:spcBef>
              <a:spcAft>
                <a:spcPts val="0"/>
              </a:spcAft>
              <a:buClr>
                <a:srgbClr val="333333"/>
              </a:buClr>
              <a:buSzPts val="1200"/>
              <a:buFont typeface="Georgia"/>
              <a:buChar char="○"/>
            </a:pPr>
            <a:r>
              <a:rPr lang="en" sz="1200">
                <a:solidFill>
                  <a:srgbClr val="333333"/>
                </a:solidFill>
                <a:highlight>
                  <a:srgbClr val="FFFFFF"/>
                </a:highlight>
                <a:latin typeface="Georgia"/>
                <a:ea typeface="Georgia"/>
                <a:cs typeface="Georgia"/>
                <a:sym typeface="Georgia"/>
              </a:rPr>
              <a:t>VAWA funding continues for grants, but any updates to the bill are at an </a:t>
            </a:r>
            <a:r>
              <a:rPr lang="en" sz="1200">
                <a:solidFill>
                  <a:srgbClr val="333333"/>
                </a:solidFill>
                <a:highlight>
                  <a:srgbClr val="FFFFFF"/>
                </a:highlight>
                <a:latin typeface="Georgia"/>
                <a:ea typeface="Georgia"/>
                <a:cs typeface="Georgia"/>
                <a:sym typeface="Georgia"/>
              </a:rPr>
              <a:t>impasse</a:t>
            </a:r>
            <a:r>
              <a:rPr lang="en" sz="1200">
                <a:solidFill>
                  <a:srgbClr val="333333"/>
                </a:solidFill>
                <a:highlight>
                  <a:srgbClr val="FFFFFF"/>
                </a:highlight>
                <a:latin typeface="Georgia"/>
                <a:ea typeface="Georgia"/>
                <a:cs typeface="Georgia"/>
                <a:sym typeface="Georgia"/>
              </a:rPr>
              <a:t> </a:t>
            </a:r>
            <a:endParaRPr sz="120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20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 sz="1200">
                <a:solidFill>
                  <a:srgbClr val="333333"/>
                </a:solidFill>
                <a:highlight>
                  <a:srgbClr val="FFFFFF"/>
                </a:highlight>
                <a:latin typeface="Georgia"/>
                <a:ea typeface="Georgia"/>
                <a:cs typeface="Georgia"/>
                <a:sym typeface="Georgia"/>
              </a:rPr>
              <a:t>Lankford - issues with expansion of tribal jurisdiction in particular, Inhofe will not reply, Hern has issues with everything </a:t>
            </a:r>
            <a:endParaRPr sz="1200">
              <a:solidFill>
                <a:srgbClr val="333333"/>
              </a:solidFill>
              <a:highlight>
                <a:srgbClr val="FFFFFF"/>
              </a:highlight>
              <a:latin typeface="Georgia"/>
              <a:ea typeface="Georgia"/>
              <a:cs typeface="Georgia"/>
              <a:sym typeface="Georgia"/>
            </a:endParaRPr>
          </a:p>
          <a:p>
            <a:pPr indent="0" lvl="0" marL="457200" rtl="0" algn="l">
              <a:spcBef>
                <a:spcPts val="0"/>
              </a:spcBef>
              <a:spcAft>
                <a:spcPts val="0"/>
              </a:spcAft>
              <a:buNone/>
            </a:pPr>
            <a:r>
              <a:t/>
            </a:r>
            <a:endParaRPr sz="1200">
              <a:solidFill>
                <a:srgbClr val="333333"/>
              </a:solidFill>
              <a:highlight>
                <a:srgbClr val="FFFFFF"/>
              </a:highlight>
              <a:latin typeface="Georgia"/>
              <a:ea typeface="Georgia"/>
              <a:cs typeface="Georgia"/>
              <a:sym typeface="Georg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653310f2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653310f2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22f61bf5e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f61bf5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22ebb4779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2ebb4779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Sovereign Bodies Institute led by Native women began documenting Missing and Murdered Indigenous Women/People on their own since the US government would not do it (political/educational), artists like Joy Harjo (Muscogee) who is the Poet </a:t>
            </a:r>
            <a:r>
              <a:rPr lang="en"/>
              <a:t>Laureate</a:t>
            </a:r>
            <a:r>
              <a:rPr lang="en"/>
              <a:t> of </a:t>
            </a:r>
            <a:r>
              <a:rPr lang="en"/>
              <a:t>the</a:t>
            </a:r>
            <a:r>
              <a:rPr lang="en"/>
              <a:t> US for two years in a row and is making waves in the literary world (artists), Mary Katherine Nagle (Cherokee) lawyer and playwright and others using artistic expression to raise awareness of Native women’s issues in particular (legal/artists), Casey Camp Horinek (Pawnee) environmentalist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85d8f457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85d8f457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1e48033ef5_0_3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e48033ef5_0_3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1e48033ef5_0_2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e48033ef5_0_2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1e48033ef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e48033ef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1e48033ef5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48033ef5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1e48033ef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e48033ef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statistics with a grain of salt, they are not an exact science and they tell part of the story but not the full story. </a:t>
            </a:r>
            <a:r>
              <a:rPr lang="en"/>
              <a:t>Numbers are most likely much higher due to ways of collecting data (mostly through the federal government or police reports) but these numbers/stats are already staggering.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22ebb4779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2ebb4779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Missing and Murdered Indigenous Women and People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1e48033ef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e48033ef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85d8f457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85d8f457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 of 10! We will discuss how this happened throughout the presentation, but you need to know that Indian Country has become - and in some ways always has been - a hunting ground for perpetrators of sexual violence against Native women. From the moment Christopher Columbus stepped foot on this continent until now, Native women have been used by European men as tools of war and have been violated with little </a:t>
            </a:r>
            <a:r>
              <a:rPr lang="en"/>
              <a:t>accountability</a:t>
            </a:r>
            <a:r>
              <a:rPr lang="en"/>
              <a:t> for their actions.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653310f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653310f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video is about 5 mins. It is a poem written by Ryan Red Corn from the Osage Nation. It is a high-impact poem, deeply moving and powerful, so please listen intently, feel those feelings of anger and sadness if you are in a place that you can. Don’t forget to take deep breaths too.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e48033ef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e48033ef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Matrilineal: children belonged to mother’s clan, power to name/remove leaders of the clan, </a:t>
            </a:r>
            <a:endParaRPr/>
          </a:p>
          <a:p>
            <a:pPr indent="0" lvl="0" marL="0" rtl="0" algn="l">
              <a:spcBef>
                <a:spcPts val="0"/>
              </a:spcBef>
              <a:spcAft>
                <a:spcPts val="0"/>
              </a:spcAft>
              <a:buNone/>
            </a:pPr>
            <a:r>
              <a:rPr lang="en"/>
              <a:t>Matrilocal: husband goes to live with wife’s family or near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gender-neutral: sometimes described as nonbinary complimentary, as sometimes men would perform women’s duties or the other way around, gender roles weren’t a fixed at they are now in many culture, and there were some tribal cultures that had more than two genders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Gender roles: men hunt, women childcare and cook (but not always!) - no difference in value placed on those roles, held same power because both were necessary to keep the community running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1e48033ef5_0_3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e48033ef5_0_3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Victim-Centered judicial systems: victims were provided with spiritual and material goods, often choosing what they wanted as the form of accountability - and men were held accountable by losing positions within the tribe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www.youtube.com/watch?v=MMWlam2P1D0" TargetMode="Externa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futureswithoutviolence.org/userfiles/file/Violence%20Against%20AI%20AN%20Women%20Fact%20Sheet.pdf" TargetMode="External"/><Relationship Id="rId4" Type="http://schemas.openxmlformats.org/officeDocument/2006/relationships/hyperlink" Target="http://www.ncjrs.gov/pdffiles1/nij/199703.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www.youtube.com/watch?v=Mg2Jjam0p-U"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P4Up0drnXX4"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Status of Native Women</a:t>
            </a:r>
            <a:endParaRPr/>
          </a:p>
        </p:txBody>
      </p:sp>
      <p:sp>
        <p:nvSpPr>
          <p:cNvPr id="60" name="Google Shape;60;p13"/>
          <p:cNvSpPr txBox="1"/>
          <p:nvPr>
            <p:ph idx="1" type="subTitle"/>
          </p:nvPr>
        </p:nvSpPr>
        <p:spPr>
          <a:xfrm>
            <a:off x="598025" y="332101"/>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Pre-Colonization to Present </a:t>
            </a:r>
            <a:endParaRPr/>
          </a:p>
        </p:txBody>
      </p:sp>
      <p:sp>
        <p:nvSpPr>
          <p:cNvPr id="61" name="Google Shape;61;p13"/>
          <p:cNvSpPr txBox="1"/>
          <p:nvPr>
            <p:ph idx="1" type="subTitle"/>
          </p:nvPr>
        </p:nvSpPr>
        <p:spPr>
          <a:xfrm>
            <a:off x="437225" y="4344738"/>
            <a:ext cx="81231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Molly Bryant (Cherokee) &amp; Harmony Revard Fuller (Osage)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50800"/>
            <a:ext cx="6054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Traditional Tribal Orientations to Women</a:t>
            </a:r>
            <a:endParaRPr sz="3000"/>
          </a:p>
        </p:txBody>
      </p:sp>
      <p:sp>
        <p:nvSpPr>
          <p:cNvPr id="122" name="Google Shape;122;p22"/>
          <p:cNvSpPr txBox="1"/>
          <p:nvPr>
            <p:ph idx="1" type="body"/>
          </p:nvPr>
        </p:nvSpPr>
        <p:spPr>
          <a:xfrm>
            <a:off x="311700" y="1161000"/>
            <a:ext cx="8145000" cy="3179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CCCCCC"/>
              </a:buClr>
              <a:buSzPts val="2300"/>
              <a:buChar char="●"/>
            </a:pPr>
            <a:r>
              <a:rPr lang="en" sz="2300">
                <a:solidFill>
                  <a:srgbClr val="CCCCCC"/>
                </a:solidFill>
              </a:rPr>
              <a:t>Pre-Colonial Responses to Rape (Continued)</a:t>
            </a:r>
            <a:endParaRPr sz="2300">
              <a:solidFill>
                <a:srgbClr val="CCCCCC"/>
              </a:solidFill>
            </a:endParaRPr>
          </a:p>
          <a:p>
            <a:pPr indent="-368300" lvl="1" marL="914400" rtl="0" algn="l">
              <a:spcBef>
                <a:spcPts val="0"/>
              </a:spcBef>
              <a:spcAft>
                <a:spcPts val="0"/>
              </a:spcAft>
              <a:buClr>
                <a:srgbClr val="CCCCCC"/>
              </a:buClr>
              <a:buSzPts val="2200"/>
              <a:buChar char="○"/>
            </a:pPr>
            <a:r>
              <a:rPr lang="en" sz="2200">
                <a:solidFill>
                  <a:srgbClr val="CCCCCC"/>
                </a:solidFill>
              </a:rPr>
              <a:t>Mvskoke 35th Law: </a:t>
            </a:r>
            <a:r>
              <a:rPr lang="en" sz="2200">
                <a:solidFill>
                  <a:srgbClr val="CCCCCC"/>
                </a:solidFill>
              </a:rPr>
              <a:t>And it be farther enacted if any person or persons should undertake to force a woman and did it by force, it shall be left to woman what punishment she should satisfied with to whip or pay what she say it be law.</a:t>
            </a:r>
            <a:endParaRPr sz="1600"/>
          </a:p>
        </p:txBody>
      </p:sp>
      <p:sp>
        <p:nvSpPr>
          <p:cNvPr id="123" name="Google Shape;123;p22"/>
          <p:cNvSpPr txBox="1"/>
          <p:nvPr/>
        </p:nvSpPr>
        <p:spPr>
          <a:xfrm>
            <a:off x="654775" y="3705700"/>
            <a:ext cx="7187700" cy="7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3"/>
                </a:solidFill>
                <a:latin typeface="Average"/>
                <a:ea typeface="Average"/>
                <a:cs typeface="Average"/>
                <a:sym typeface="Average"/>
              </a:rPr>
              <a:t>And then the colonists arrived . . .</a:t>
            </a:r>
            <a:endParaRPr sz="2300">
              <a:solidFill>
                <a:schemeClr val="accent3"/>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534300" y="1017475"/>
            <a:ext cx="80754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t>“Change can occur only when colonisation is brought ‘front and centre and named as the root cause’ of Indigenous overrepresentation.”</a:t>
            </a:r>
            <a:endParaRPr sz="3000"/>
          </a:p>
          <a:p>
            <a:pPr indent="0" lvl="0" marL="0" rtl="0" algn="ctr">
              <a:lnSpc>
                <a:spcPct val="100000"/>
              </a:lnSpc>
              <a:spcBef>
                <a:spcPts val="0"/>
              </a:spcBef>
              <a:spcAft>
                <a:spcPts val="0"/>
              </a:spcAft>
              <a:buNone/>
            </a:pPr>
            <a:r>
              <a:rPr lang="en" sz="2800"/>
              <a:t> </a:t>
            </a:r>
            <a:endParaRPr sz="2800"/>
          </a:p>
          <a:p>
            <a:pPr indent="0" lvl="0" marL="0" rtl="0" algn="ctr">
              <a:lnSpc>
                <a:spcPct val="100000"/>
              </a:lnSpc>
              <a:spcBef>
                <a:spcPts val="0"/>
              </a:spcBef>
              <a:spcAft>
                <a:spcPts val="0"/>
              </a:spcAft>
              <a:buNone/>
            </a:pPr>
            <a:r>
              <a:rPr i="1" lang="en" sz="2200"/>
              <a:t>-</a:t>
            </a:r>
            <a:r>
              <a:rPr i="1" lang="en" sz="2200"/>
              <a:t>Chris Cunneen &amp; Simone Rowe, Australian criminologists </a:t>
            </a:r>
            <a:endParaRPr i="1"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idx="1" type="body"/>
          </p:nvPr>
        </p:nvSpPr>
        <p:spPr>
          <a:xfrm>
            <a:off x="311700" y="34570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inherent power of a government to address and respond to its own internal and external affairs.</a:t>
            </a:r>
            <a:endParaRPr/>
          </a:p>
          <a:p>
            <a:pPr indent="0" lvl="0" marL="0" rtl="0" algn="ctr">
              <a:spcBef>
                <a:spcPts val="1600"/>
              </a:spcBef>
              <a:spcAft>
                <a:spcPts val="1600"/>
              </a:spcAft>
              <a:buNone/>
            </a:pPr>
            <a:r>
              <a:rPr lang="en"/>
              <a:t>THE RIGHT TO SELF-RULE</a:t>
            </a:r>
            <a:endParaRPr/>
          </a:p>
        </p:txBody>
      </p:sp>
      <p:pic>
        <p:nvPicPr>
          <p:cNvPr descr="Sovereignty.jpg" id="134" name="Google Shape;134;p24"/>
          <p:cNvPicPr preferRelativeResize="0"/>
          <p:nvPr/>
        </p:nvPicPr>
        <p:blipFill>
          <a:blip r:embed="rId3">
            <a:alphaModFix/>
          </a:blip>
          <a:stretch>
            <a:fillRect/>
          </a:stretch>
        </p:blipFill>
        <p:spPr>
          <a:xfrm>
            <a:off x="3030763" y="298350"/>
            <a:ext cx="3082476" cy="3082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Crimes Act (1885)</a:t>
            </a:r>
            <a:endParaRPr/>
          </a:p>
        </p:txBody>
      </p:sp>
      <p:sp>
        <p:nvSpPr>
          <p:cNvPr id="140" name="Google Shape;140;p25"/>
          <p:cNvSpPr txBox="1"/>
          <p:nvPr>
            <p:ph idx="1" type="body"/>
          </p:nvPr>
        </p:nvSpPr>
        <p:spPr>
          <a:xfrm>
            <a:off x="311700" y="131365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Response to</a:t>
            </a:r>
            <a:r>
              <a:rPr i="1" lang="en" sz="1900"/>
              <a:t> </a:t>
            </a:r>
            <a:r>
              <a:rPr lang="en" sz="1900"/>
              <a:t>1883 US Supreme Court ruling </a:t>
            </a:r>
            <a:r>
              <a:rPr i="1" lang="en" sz="1900"/>
              <a:t>Ex Parte Crow Dog</a:t>
            </a:r>
            <a:endParaRPr i="1" sz="1900"/>
          </a:p>
          <a:p>
            <a:pPr indent="-349250" lvl="0" marL="457200" rtl="0" algn="l">
              <a:spcBef>
                <a:spcPts val="0"/>
              </a:spcBef>
              <a:spcAft>
                <a:spcPts val="0"/>
              </a:spcAft>
              <a:buSzPts val="1900"/>
              <a:buChar char="●"/>
            </a:pPr>
            <a:r>
              <a:rPr lang="en" sz="1900"/>
              <a:t>Imposed federal justice system on tribal communities </a:t>
            </a:r>
            <a:endParaRPr sz="1900"/>
          </a:p>
          <a:p>
            <a:pPr indent="-349250" lvl="0" marL="457200" rtl="0" algn="l">
              <a:spcBef>
                <a:spcPts val="0"/>
              </a:spcBef>
              <a:spcAft>
                <a:spcPts val="0"/>
              </a:spcAft>
              <a:buSzPts val="1900"/>
              <a:buChar char="●"/>
            </a:pPr>
            <a:r>
              <a:rPr lang="en" sz="1900"/>
              <a:t>Gave unilateral prosecutorial framework over tribes </a:t>
            </a:r>
            <a:endParaRPr sz="1900"/>
          </a:p>
          <a:p>
            <a:pPr indent="-349250" lvl="0" marL="457200" rtl="0" algn="l">
              <a:spcBef>
                <a:spcPts val="0"/>
              </a:spcBef>
              <a:spcAft>
                <a:spcPts val="0"/>
              </a:spcAft>
              <a:buSzPts val="1900"/>
              <a:buChar char="●"/>
            </a:pPr>
            <a:r>
              <a:rPr lang="en" sz="1900"/>
              <a:t>Federal government gained control over criminal cases on reservations</a:t>
            </a:r>
            <a:endParaRPr i="1" sz="1900"/>
          </a:p>
          <a:p>
            <a:pPr indent="-349250" lvl="0" marL="457200" rtl="0" algn="l">
              <a:spcBef>
                <a:spcPts val="0"/>
              </a:spcBef>
              <a:spcAft>
                <a:spcPts val="0"/>
              </a:spcAft>
              <a:buSzPts val="1900"/>
              <a:buChar char="●"/>
            </a:pPr>
            <a:r>
              <a:rPr lang="en" sz="1900"/>
              <a:t>Led to “concurrent” jurisdiction for tribes and US gov’t over criminal cases </a:t>
            </a:r>
            <a:endParaRPr sz="1900"/>
          </a:p>
          <a:p>
            <a:pPr indent="-349250" lvl="0" marL="457200" rtl="0" algn="l">
              <a:spcBef>
                <a:spcPts val="0"/>
              </a:spcBef>
              <a:spcAft>
                <a:spcPts val="0"/>
              </a:spcAft>
              <a:buSzPts val="1900"/>
              <a:buChar char="●"/>
            </a:pPr>
            <a:r>
              <a:rPr lang="en" sz="1900"/>
              <a:t>Instead of rape being handled within a community based on the beliefs and traditions of the community, rape became domain of federal government</a:t>
            </a:r>
            <a:endParaRPr sz="1900"/>
          </a:p>
          <a:p>
            <a:pPr indent="0" lvl="0" marL="0" rtl="0" algn="ctr">
              <a:spcBef>
                <a:spcPts val="1600"/>
              </a:spcBef>
              <a:spcAft>
                <a:spcPts val="1600"/>
              </a:spcAft>
              <a:buNone/>
            </a:pPr>
            <a:r>
              <a:rPr i="1" lang="en" sz="1900"/>
              <a:t>“A rape survivor [in Indian Country] who reports the crime will necessarily interact with federal representatives carrying the official badges of colonization [i.e., FBI, BIA].” Sarah Deer </a:t>
            </a:r>
            <a:endParaRPr i="1"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Oliphant v. Suquamish</a:t>
            </a:r>
            <a:endParaRPr i="1"/>
          </a:p>
          <a:p>
            <a:pPr indent="0" lvl="0" marL="0" rtl="0" algn="l">
              <a:spcBef>
                <a:spcPts val="0"/>
              </a:spcBef>
              <a:spcAft>
                <a:spcPts val="0"/>
              </a:spcAft>
              <a:buNone/>
            </a:pPr>
            <a:r>
              <a:rPr lang="en"/>
              <a:t>(</a:t>
            </a:r>
            <a:r>
              <a:rPr lang="en"/>
              <a:t>1978) US Supreme Court</a:t>
            </a:r>
            <a:endParaRPr/>
          </a:p>
        </p:txBody>
      </p:sp>
      <p:sp>
        <p:nvSpPr>
          <p:cNvPr id="146" name="Google Shape;146;p26"/>
          <p:cNvSpPr txBox="1"/>
          <p:nvPr>
            <p:ph idx="1" type="body"/>
          </p:nvPr>
        </p:nvSpPr>
        <p:spPr>
          <a:xfrm>
            <a:off x="311700" y="145135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Tribal nations lost all </a:t>
            </a:r>
            <a:r>
              <a:rPr lang="en" sz="1900"/>
              <a:t>criminal jurisdiction over non-Natives</a:t>
            </a:r>
            <a:endParaRPr sz="1900"/>
          </a:p>
          <a:p>
            <a:pPr indent="-349250" lvl="0" marL="457200" rtl="0" algn="l">
              <a:spcBef>
                <a:spcPts val="0"/>
              </a:spcBef>
              <a:spcAft>
                <a:spcPts val="0"/>
              </a:spcAft>
              <a:buSzPts val="1900"/>
              <a:buChar char="●"/>
            </a:pPr>
            <a:r>
              <a:rPr lang="en" sz="1900"/>
              <a:t>Essential impunity for non-Natives in Indian Country</a:t>
            </a:r>
            <a:endParaRPr sz="1900"/>
          </a:p>
          <a:p>
            <a:pPr indent="-349250" lvl="0" marL="457200" rtl="0" algn="l">
              <a:spcBef>
                <a:spcPts val="0"/>
              </a:spcBef>
              <a:spcAft>
                <a:spcPts val="0"/>
              </a:spcAft>
              <a:buSzPts val="1900"/>
              <a:buChar char="●"/>
            </a:pPr>
            <a:r>
              <a:rPr lang="en" sz="1900"/>
              <a:t>Tribal police may arrest a non-Indian only if cross-deputized with local or state law enforcement </a:t>
            </a:r>
            <a:endParaRPr sz="1900"/>
          </a:p>
          <a:p>
            <a:pPr indent="-349250" lvl="0" marL="457200" rtl="0" algn="l">
              <a:spcBef>
                <a:spcPts val="0"/>
              </a:spcBef>
              <a:spcAft>
                <a:spcPts val="0"/>
              </a:spcAft>
              <a:buSzPts val="1900"/>
              <a:buChar char="●"/>
            </a:pPr>
            <a:r>
              <a:rPr lang="en" sz="1900"/>
              <a:t>Federal government has extremely low rates of rape prosecution </a:t>
            </a:r>
            <a:endParaRPr sz="1900"/>
          </a:p>
          <a:p>
            <a:pPr indent="-323850" lvl="1" marL="914400" rtl="0" algn="l">
              <a:spcBef>
                <a:spcPts val="0"/>
              </a:spcBef>
              <a:spcAft>
                <a:spcPts val="0"/>
              </a:spcAft>
              <a:buSzPts val="1500"/>
              <a:buChar char="○"/>
            </a:pPr>
            <a:r>
              <a:rPr lang="en" sz="1500"/>
              <a:t>Very selective of cases </a:t>
            </a:r>
            <a:endParaRPr sz="1500"/>
          </a:p>
          <a:p>
            <a:pPr indent="-323850" lvl="1" marL="914400" rtl="0" algn="l">
              <a:spcBef>
                <a:spcPts val="0"/>
              </a:spcBef>
              <a:spcAft>
                <a:spcPts val="0"/>
              </a:spcAft>
              <a:buSzPts val="1500"/>
              <a:buChar char="○"/>
            </a:pPr>
            <a:r>
              <a:rPr lang="en" sz="1500"/>
              <a:t>Geographical, language, cultural barriers </a:t>
            </a:r>
            <a:endParaRPr sz="1500"/>
          </a:p>
          <a:p>
            <a:pPr indent="-323850" lvl="1" marL="914400" rtl="0" algn="l">
              <a:spcBef>
                <a:spcPts val="0"/>
              </a:spcBef>
              <a:spcAft>
                <a:spcPts val="0"/>
              </a:spcAft>
              <a:buSzPts val="1500"/>
              <a:buChar char="○"/>
            </a:pPr>
            <a:r>
              <a:rPr lang="en" sz="1500"/>
              <a:t>Length of time for sentencing </a:t>
            </a:r>
            <a:endParaRPr sz="1500"/>
          </a:p>
          <a:p>
            <a:pPr indent="-349250" lvl="0" marL="457200" rtl="0" algn="l">
              <a:spcBef>
                <a:spcPts val="0"/>
              </a:spcBef>
              <a:spcAft>
                <a:spcPts val="0"/>
              </a:spcAft>
              <a:buSzPts val="1900"/>
              <a:buChar char="●"/>
            </a:pPr>
            <a:r>
              <a:rPr lang="en" sz="1900"/>
              <a:t>Tribes feared that reservation communities are at a greater risk of lawlessness </a:t>
            </a:r>
            <a:endParaRPr sz="1900"/>
          </a:p>
          <a:p>
            <a:pPr indent="-323850" lvl="1" marL="914400" rtl="0" algn="l">
              <a:spcBef>
                <a:spcPts val="0"/>
              </a:spcBef>
              <a:spcAft>
                <a:spcPts val="0"/>
              </a:spcAft>
              <a:buSzPts val="1500"/>
              <a:buChar char="○"/>
            </a:pPr>
            <a:r>
              <a:rPr lang="en" sz="1500"/>
              <a:t>Criminal activity increased due to a belief that L.E. is less comprehensive</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6"/>
                </a:solidFill>
              </a:rPr>
              <a:t>Violence Against Women Act Reauthorization (2013)</a:t>
            </a:r>
            <a:endParaRPr>
              <a:solidFill>
                <a:schemeClr val="accent6"/>
              </a:solidFill>
            </a:endParaRPr>
          </a:p>
        </p:txBody>
      </p:sp>
      <p:sp>
        <p:nvSpPr>
          <p:cNvPr id="152" name="Google Shape;152;p27"/>
          <p:cNvSpPr txBox="1"/>
          <p:nvPr>
            <p:ph idx="1" type="body"/>
          </p:nvPr>
        </p:nvSpPr>
        <p:spPr>
          <a:xfrm>
            <a:off x="311700" y="12286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original Violence Against Women Act 1994 signed into federal law by President Bill Clinton providing $1.6 Billion toward the investigation and prosecution of violent crimes against women.  </a:t>
            </a:r>
            <a:endParaRPr/>
          </a:p>
          <a:p>
            <a:pPr indent="0" lvl="0" marL="0" rtl="0" algn="l">
              <a:spcBef>
                <a:spcPts val="1600"/>
              </a:spcBef>
              <a:spcAft>
                <a:spcPts val="0"/>
              </a:spcAft>
              <a:buNone/>
            </a:pPr>
            <a:r>
              <a:rPr lang="en"/>
              <a:t>In 2013, President Obama signed the Reauthorization of VAWA providing more clarification on civil authority for tribal courts</a:t>
            </a:r>
            <a:endParaRPr/>
          </a:p>
          <a:p>
            <a:pPr indent="-342900" lvl="0" marL="457200" rtl="0" algn="l">
              <a:spcBef>
                <a:spcPts val="1600"/>
              </a:spcBef>
              <a:spcAft>
                <a:spcPts val="0"/>
              </a:spcAft>
              <a:buSzPts val="1800"/>
              <a:buChar char="●"/>
            </a:pPr>
            <a:r>
              <a:rPr lang="en"/>
              <a:t>Section 904: Tribal Jurisdiction over Crimes of Domestic Violence</a:t>
            </a:r>
            <a:endParaRPr/>
          </a:p>
          <a:p>
            <a:pPr indent="-342900" lvl="0" marL="457200" rtl="0" algn="l">
              <a:spcBef>
                <a:spcPts val="0"/>
              </a:spcBef>
              <a:spcAft>
                <a:spcPts val="0"/>
              </a:spcAft>
              <a:buSzPts val="1800"/>
              <a:buChar char="●"/>
            </a:pPr>
            <a:r>
              <a:rPr lang="en"/>
              <a:t>Section 905: Tribal Protection Orders</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VAWA Section 904: Tribal Jurisdiction over Crimes of Domestic Violence</a:t>
            </a:r>
            <a:endParaRPr/>
          </a:p>
        </p:txBody>
      </p:sp>
      <p:sp>
        <p:nvSpPr>
          <p:cNvPr id="158" name="Google Shape;158;p28"/>
          <p:cNvSpPr txBox="1"/>
          <p:nvPr>
            <p:ph idx="1" type="body"/>
          </p:nvPr>
        </p:nvSpPr>
        <p:spPr>
          <a:xfrm>
            <a:off x="311700" y="1311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Section 904</a:t>
            </a:r>
            <a:r>
              <a:rPr lang="en"/>
              <a:t>: Tribal Jurisdiction over Crimes of Domestic Violence amends pieces of the Indian Civil Rights Act (IRCA) of 1968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Authorizes tribes to exercise “special domestic violence jurisdiction” over non-Indians for:</a:t>
            </a:r>
            <a:endParaRPr/>
          </a:p>
          <a:p>
            <a:pPr indent="-330200" lvl="0" marL="914400" rtl="0" algn="l">
              <a:spcBef>
                <a:spcPts val="0"/>
              </a:spcBef>
              <a:spcAft>
                <a:spcPts val="0"/>
              </a:spcAft>
              <a:buSzPts val="1600"/>
              <a:buChar char="●"/>
            </a:pPr>
            <a:r>
              <a:rPr lang="en" sz="1600"/>
              <a:t>Acts of domestic violence or dating violence that occur in the Indian country of the participating tribe</a:t>
            </a:r>
            <a:endParaRPr sz="1600"/>
          </a:p>
          <a:p>
            <a:pPr indent="-330200" lvl="0" marL="914400" rtl="0" algn="l">
              <a:spcBef>
                <a:spcPts val="0"/>
              </a:spcBef>
              <a:spcAft>
                <a:spcPts val="0"/>
              </a:spcAft>
              <a:buSzPts val="1600"/>
              <a:buChar char="●"/>
            </a:pPr>
            <a:r>
              <a:rPr lang="en" sz="1600"/>
              <a:t>Violations of Protective Orders that are violated in Indian country of participating tribe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a:solidFill>
                  <a:srgbClr val="B7B7B7"/>
                </a:solidFill>
              </a:rPr>
              <a:t>Tribes are not </a:t>
            </a:r>
            <a:r>
              <a:rPr lang="en" u="sng">
                <a:solidFill>
                  <a:srgbClr val="B7B7B7"/>
                </a:solidFill>
              </a:rPr>
              <a:t>obligated</a:t>
            </a:r>
            <a:r>
              <a:rPr lang="en">
                <a:solidFill>
                  <a:srgbClr val="B7B7B7"/>
                </a:solidFill>
              </a:rPr>
              <a:t> to exercise special domestic violence criminal jurisdiction.</a:t>
            </a:r>
            <a:endParaRPr sz="1600">
              <a:solidFill>
                <a:srgbClr val="B7B7B7"/>
              </a:solidFill>
            </a:endParaRPr>
          </a:p>
          <a:p>
            <a:pPr indent="0" lvl="0" marL="0" rtl="0" algn="l">
              <a:spcBef>
                <a:spcPts val="0"/>
              </a:spcBef>
              <a:spcAft>
                <a:spcPts val="0"/>
              </a:spcAft>
              <a:buNone/>
            </a:pPr>
            <a:r>
              <a:t/>
            </a:r>
            <a:endParaRPr sz="1600"/>
          </a:p>
          <a:p>
            <a:pPr indent="0" lvl="0" marL="0" rtl="0" algn="l">
              <a:spcBef>
                <a:spcPts val="0"/>
              </a:spcBef>
              <a:spcAft>
                <a:spcPts val="1600"/>
              </a:spcAft>
              <a:buNone/>
            </a:pPr>
            <a:r>
              <a:t/>
            </a:r>
            <a:endParaRPr/>
          </a:p>
        </p:txBody>
      </p:sp>
      <p:sp>
        <p:nvSpPr>
          <p:cNvPr id="159" name="Google Shape;159;p28"/>
          <p:cNvSpPr txBox="1"/>
          <p:nvPr/>
        </p:nvSpPr>
        <p:spPr>
          <a:xfrm>
            <a:off x="113150" y="4804025"/>
            <a:ext cx="62544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rPr>
              <a:t>(U.S. Department of Justice, 2013)</a:t>
            </a:r>
            <a:endParaRPr sz="800">
              <a:solidFill>
                <a:srgbClr val="B7B7B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351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6"/>
                </a:solidFill>
              </a:rPr>
              <a:t>What VAWA 2013 Section 904 Does Not Cover</a:t>
            </a:r>
            <a:endParaRPr>
              <a:solidFill>
                <a:schemeClr val="accent6"/>
              </a:solidFill>
            </a:endParaRPr>
          </a:p>
        </p:txBody>
      </p:sp>
      <p:sp>
        <p:nvSpPr>
          <p:cNvPr id="165" name="Google Shape;165;p29"/>
          <p:cNvSpPr txBox="1"/>
          <p:nvPr>
            <p:ph idx="1" type="body"/>
          </p:nvPr>
        </p:nvSpPr>
        <p:spPr>
          <a:xfrm>
            <a:off x="311700" y="1170125"/>
            <a:ext cx="8520600" cy="355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If the victim and defendant are both non-Native</a:t>
            </a:r>
            <a:endParaRPr sz="2000"/>
          </a:p>
          <a:p>
            <a:pPr indent="-355600" lvl="0" marL="457200" rtl="0" algn="l">
              <a:spcBef>
                <a:spcPts val="0"/>
              </a:spcBef>
              <a:spcAft>
                <a:spcPts val="0"/>
              </a:spcAft>
              <a:buSzPts val="2000"/>
              <a:buChar char="●"/>
            </a:pPr>
            <a:r>
              <a:rPr lang="en" sz="2000"/>
              <a:t>If the Non-Native defendant lacks sufficient ties to the tribe*</a:t>
            </a:r>
            <a:endParaRPr sz="2000"/>
          </a:p>
          <a:p>
            <a:pPr indent="-355600" lvl="0" marL="457200" rtl="0" algn="l">
              <a:spcBef>
                <a:spcPts val="0"/>
              </a:spcBef>
              <a:spcAft>
                <a:spcPts val="0"/>
              </a:spcAft>
              <a:buSzPts val="2000"/>
              <a:buChar char="●"/>
            </a:pPr>
            <a:r>
              <a:rPr lang="en" sz="2000"/>
              <a:t>If the crime did not occur in the Indian country of participating tribe</a:t>
            </a:r>
            <a:endParaRPr sz="2000"/>
          </a:p>
          <a:p>
            <a:pPr indent="-355600" lvl="0" marL="457200" rtl="0" algn="l">
              <a:spcBef>
                <a:spcPts val="0"/>
              </a:spcBef>
              <a:spcAft>
                <a:spcPts val="0"/>
              </a:spcAft>
              <a:buSzPts val="2000"/>
              <a:buChar char="●"/>
            </a:pPr>
            <a:r>
              <a:rPr lang="en" sz="2000"/>
              <a:t>If the tribe chooses not to execute VAWA 2013 Section 904 jurisdiction</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rPr lang="en" sz="2000"/>
              <a:t>* Defendant must either:</a:t>
            </a:r>
            <a:endParaRPr sz="2000"/>
          </a:p>
          <a:p>
            <a:pPr indent="-330200" lvl="1" marL="914400" rtl="0" algn="l">
              <a:spcBef>
                <a:spcPts val="0"/>
              </a:spcBef>
              <a:spcAft>
                <a:spcPts val="0"/>
              </a:spcAft>
              <a:buSzPts val="1600"/>
              <a:buChar char="○"/>
            </a:pPr>
            <a:r>
              <a:rPr lang="en" sz="1600"/>
              <a:t>Reside in Indian country of participating tribe</a:t>
            </a:r>
            <a:endParaRPr sz="1600"/>
          </a:p>
          <a:p>
            <a:pPr indent="-330200" lvl="1" marL="914400" rtl="0" algn="l">
              <a:spcBef>
                <a:spcPts val="0"/>
              </a:spcBef>
              <a:spcAft>
                <a:spcPts val="0"/>
              </a:spcAft>
              <a:buSzPts val="1600"/>
              <a:buChar char="○"/>
            </a:pPr>
            <a:r>
              <a:rPr lang="en" sz="1600"/>
              <a:t>Be employed in Indian country of participating tribe</a:t>
            </a:r>
            <a:endParaRPr sz="1600"/>
          </a:p>
          <a:p>
            <a:pPr indent="-330200" lvl="1" marL="914400" rtl="0" algn="l">
              <a:spcBef>
                <a:spcPts val="0"/>
              </a:spcBef>
              <a:spcAft>
                <a:spcPts val="0"/>
              </a:spcAft>
              <a:buSzPts val="1600"/>
              <a:buChar char="○"/>
            </a:pPr>
            <a:r>
              <a:rPr lang="en" sz="1600"/>
              <a:t>Be a spouse, intimate partner, or dating partner of a tribal member, or an Indian who resides in the Indian country of participating tribe</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VAWA Reauthorization (2013)</a:t>
            </a:r>
            <a:endParaRPr/>
          </a:p>
        </p:txBody>
      </p:sp>
      <p:sp>
        <p:nvSpPr>
          <p:cNvPr id="171" name="Google Shape;171;p30"/>
          <p:cNvSpPr txBox="1"/>
          <p:nvPr/>
        </p:nvSpPr>
        <p:spPr>
          <a:xfrm>
            <a:off x="324475" y="4813800"/>
            <a:ext cx="2055300" cy="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CCCCCC"/>
                </a:solidFill>
              </a:rPr>
              <a:t>(U.S. Department of Justice, 2013)</a:t>
            </a:r>
            <a:endParaRPr sz="800">
              <a:solidFill>
                <a:srgbClr val="CCCCCC"/>
              </a:solidFill>
            </a:endParaRPr>
          </a:p>
          <a:p>
            <a:pPr indent="0" lvl="0" marL="0" rtl="0" algn="l">
              <a:spcBef>
                <a:spcPts val="0"/>
              </a:spcBef>
              <a:spcAft>
                <a:spcPts val="0"/>
              </a:spcAft>
              <a:buNone/>
            </a:pPr>
            <a:r>
              <a:t/>
            </a:r>
            <a:endParaRPr/>
          </a:p>
        </p:txBody>
      </p:sp>
      <p:sp>
        <p:nvSpPr>
          <p:cNvPr id="172" name="Google Shape;172;p30"/>
          <p:cNvSpPr txBox="1"/>
          <p:nvPr>
            <p:ph idx="2" type="body"/>
          </p:nvPr>
        </p:nvSpPr>
        <p:spPr>
          <a:xfrm>
            <a:off x="2379775" y="1207563"/>
            <a:ext cx="3999900" cy="3416400"/>
          </a:xfrm>
          <a:prstGeom prst="rect">
            <a:avLst/>
          </a:prstGeom>
        </p:spPr>
        <p:txBody>
          <a:bodyPr anchorCtr="0" anchor="t" bIns="91425" lIns="91425" spcFirstLastPara="1" rIns="91425" wrap="square" tIns="91425">
            <a:noAutofit/>
          </a:bodyPr>
          <a:lstStyle/>
          <a:p>
            <a:pPr indent="0" lvl="0" marL="0" rtl="0" algn="ctr">
              <a:spcBef>
                <a:spcPts val="200"/>
              </a:spcBef>
              <a:spcAft>
                <a:spcPts val="0"/>
              </a:spcAft>
              <a:buNone/>
            </a:pPr>
            <a:r>
              <a:t/>
            </a:r>
            <a:endParaRPr b="1" sz="2400">
              <a:solidFill>
                <a:schemeClr val="lt2"/>
              </a:solidFill>
              <a:latin typeface="Proxima Nova"/>
              <a:ea typeface="Proxima Nova"/>
              <a:cs typeface="Proxima Nova"/>
              <a:sym typeface="Proxima Nova"/>
            </a:endParaRPr>
          </a:p>
          <a:p>
            <a:pPr indent="0" lvl="0" marL="0" rtl="0" algn="ctr">
              <a:spcBef>
                <a:spcPts val="200"/>
              </a:spcBef>
              <a:spcAft>
                <a:spcPts val="0"/>
              </a:spcAft>
              <a:buNone/>
            </a:pPr>
            <a:r>
              <a:t/>
            </a:r>
            <a:endParaRPr b="1" sz="2400">
              <a:solidFill>
                <a:schemeClr val="lt2"/>
              </a:solidFill>
              <a:latin typeface="Proxima Nova"/>
              <a:ea typeface="Proxima Nova"/>
              <a:cs typeface="Proxima Nova"/>
              <a:sym typeface="Proxima Nova"/>
            </a:endParaRPr>
          </a:p>
          <a:p>
            <a:pPr indent="0" lvl="0" marL="0" rtl="0" algn="ctr">
              <a:spcBef>
                <a:spcPts val="200"/>
              </a:spcBef>
              <a:spcAft>
                <a:spcPts val="0"/>
              </a:spcAft>
              <a:buNone/>
            </a:pPr>
            <a:r>
              <a:rPr b="1" lang="en" sz="2400">
                <a:solidFill>
                  <a:schemeClr val="lt2"/>
                </a:solidFill>
              </a:rPr>
              <a:t>Who is excluded?</a:t>
            </a:r>
            <a:endParaRPr b="1" sz="2400">
              <a:solidFill>
                <a:schemeClr val="lt2"/>
              </a:solidFill>
            </a:endParaRPr>
          </a:p>
          <a:p>
            <a:pPr indent="0" lvl="0" marL="0" rtl="0" algn="ctr">
              <a:spcBef>
                <a:spcPts val="200"/>
              </a:spcBef>
              <a:spcAft>
                <a:spcPts val="0"/>
              </a:spcAft>
              <a:buNone/>
            </a:pPr>
            <a:r>
              <a:rPr b="1" lang="en" sz="2400">
                <a:solidFill>
                  <a:schemeClr val="lt2"/>
                </a:solidFill>
              </a:rPr>
              <a:t>What is excluded?</a:t>
            </a:r>
            <a:endParaRPr b="1" sz="2400">
              <a:solidFill>
                <a:schemeClr val="lt2"/>
              </a:solidFill>
            </a:endParaRPr>
          </a:p>
          <a:p>
            <a:pPr indent="0" lvl="0" marL="0" rtl="0" algn="l">
              <a:spcBef>
                <a:spcPts val="0"/>
              </a:spcBef>
              <a:spcAft>
                <a:spcPts val="1600"/>
              </a:spcAft>
              <a:buNone/>
            </a:pPr>
            <a:r>
              <a:t/>
            </a:r>
            <a:endParaRPr>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VAWA Reauthorization (2019)</a:t>
            </a:r>
            <a:endParaRPr/>
          </a:p>
        </p:txBody>
      </p:sp>
      <p:sp>
        <p:nvSpPr>
          <p:cNvPr id="178" name="Google Shape;178;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What would it do?</a:t>
            </a:r>
            <a:endParaRPr sz="2100"/>
          </a:p>
          <a:p>
            <a:pPr indent="-361950" lvl="0" marL="457200" rtl="0" algn="l">
              <a:spcBef>
                <a:spcPts val="1600"/>
              </a:spcBef>
              <a:spcAft>
                <a:spcPts val="0"/>
              </a:spcAft>
              <a:buSzPts val="2100"/>
              <a:buChar char="●"/>
            </a:pPr>
            <a:r>
              <a:rPr lang="en" sz="2100"/>
              <a:t>Close boyfriend loophole</a:t>
            </a:r>
            <a:endParaRPr sz="2100"/>
          </a:p>
          <a:p>
            <a:pPr indent="-361950" lvl="0" marL="457200" rtl="0" algn="l">
              <a:spcBef>
                <a:spcPts val="0"/>
              </a:spcBef>
              <a:spcAft>
                <a:spcPts val="0"/>
              </a:spcAft>
              <a:buSzPts val="2100"/>
              <a:buChar char="●"/>
            </a:pPr>
            <a:r>
              <a:rPr lang="en" sz="2100"/>
              <a:t>Expand protections for transgender survivors of DV</a:t>
            </a:r>
            <a:endParaRPr sz="2100"/>
          </a:p>
          <a:p>
            <a:pPr indent="-361950" lvl="0" marL="457200" rtl="0" algn="l">
              <a:spcBef>
                <a:spcPts val="0"/>
              </a:spcBef>
              <a:spcAft>
                <a:spcPts val="0"/>
              </a:spcAft>
              <a:buSzPts val="2100"/>
              <a:buChar char="●"/>
            </a:pPr>
            <a:r>
              <a:rPr lang="en" sz="2100"/>
              <a:t>Expand tribal jurisdiction over Non-natives</a:t>
            </a:r>
            <a:endParaRPr sz="2100"/>
          </a:p>
        </p:txBody>
      </p:sp>
      <p:sp>
        <p:nvSpPr>
          <p:cNvPr id="179" name="Google Shape;179;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Why has it stalled?</a:t>
            </a:r>
            <a:endParaRPr sz="2100"/>
          </a:p>
          <a:p>
            <a:pPr indent="-361950" lvl="0" marL="457200" rtl="0" algn="l">
              <a:spcBef>
                <a:spcPts val="1600"/>
              </a:spcBef>
              <a:spcAft>
                <a:spcPts val="0"/>
              </a:spcAft>
              <a:buSzPts val="2100"/>
              <a:buChar char="●"/>
            </a:pPr>
            <a:r>
              <a:rPr lang="en" sz="2100"/>
              <a:t>The boyfriend loophole and the NRA</a:t>
            </a:r>
            <a:endParaRPr sz="2100"/>
          </a:p>
          <a:p>
            <a:pPr indent="0" lvl="0" marL="0" rtl="0" algn="l">
              <a:spcBef>
                <a:spcPts val="1600"/>
              </a:spcBef>
              <a:spcAft>
                <a:spcPts val="160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a:t>Agenda</a:t>
            </a:r>
            <a:endParaRPr sz="3300"/>
          </a:p>
        </p:txBody>
      </p:sp>
      <p:sp>
        <p:nvSpPr>
          <p:cNvPr id="67" name="Google Shape;67;p14"/>
          <p:cNvSpPr txBox="1"/>
          <p:nvPr>
            <p:ph idx="1" type="body"/>
          </p:nvPr>
        </p:nvSpPr>
        <p:spPr>
          <a:xfrm>
            <a:off x="311700" y="1389600"/>
            <a:ext cx="4329300" cy="3179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lt2"/>
              </a:buClr>
              <a:buSzPts val="1900"/>
              <a:buChar char="●"/>
            </a:pPr>
            <a:r>
              <a:rPr lang="en" sz="1900">
                <a:solidFill>
                  <a:schemeClr val="lt2"/>
                </a:solidFill>
              </a:rPr>
              <a:t>Prevalence of sexual violence</a:t>
            </a:r>
            <a:endParaRPr sz="1900">
              <a:solidFill>
                <a:schemeClr val="lt2"/>
              </a:solidFill>
            </a:endParaRPr>
          </a:p>
          <a:p>
            <a:pPr indent="-349250" lvl="0" marL="457200" rtl="0" algn="l">
              <a:spcBef>
                <a:spcPts val="0"/>
              </a:spcBef>
              <a:spcAft>
                <a:spcPts val="0"/>
              </a:spcAft>
              <a:buClr>
                <a:schemeClr val="lt2"/>
              </a:buClr>
              <a:buSzPts val="1900"/>
              <a:buChar char="●"/>
            </a:pPr>
            <a:r>
              <a:rPr lang="en" sz="1900">
                <a:solidFill>
                  <a:schemeClr val="lt2"/>
                </a:solidFill>
              </a:rPr>
              <a:t>Traditional orientation to women</a:t>
            </a:r>
            <a:endParaRPr sz="1900">
              <a:solidFill>
                <a:schemeClr val="lt2"/>
              </a:solidFill>
            </a:endParaRPr>
          </a:p>
          <a:p>
            <a:pPr indent="-349250" lvl="0" marL="457200" rtl="0" algn="l">
              <a:spcBef>
                <a:spcPts val="0"/>
              </a:spcBef>
              <a:spcAft>
                <a:spcPts val="0"/>
              </a:spcAft>
              <a:buClr>
                <a:schemeClr val="lt2"/>
              </a:buClr>
              <a:buSzPts val="1900"/>
              <a:buChar char="●"/>
            </a:pPr>
            <a:r>
              <a:rPr lang="en" sz="1900">
                <a:solidFill>
                  <a:schemeClr val="lt2"/>
                </a:solidFill>
              </a:rPr>
              <a:t>Policies past and present</a:t>
            </a:r>
            <a:endParaRPr sz="1900">
              <a:solidFill>
                <a:schemeClr val="lt2"/>
              </a:solidFill>
            </a:endParaRPr>
          </a:p>
          <a:p>
            <a:pPr indent="-349250" lvl="0" marL="457200" rtl="0" algn="l">
              <a:spcBef>
                <a:spcPts val="0"/>
              </a:spcBef>
              <a:spcAft>
                <a:spcPts val="0"/>
              </a:spcAft>
              <a:buClr>
                <a:schemeClr val="lt2"/>
              </a:buClr>
              <a:buSzPts val="1900"/>
              <a:buChar char="●"/>
            </a:pPr>
            <a:r>
              <a:rPr lang="en" sz="1900">
                <a:solidFill>
                  <a:schemeClr val="lt2"/>
                </a:solidFill>
              </a:rPr>
              <a:t>Current status and positive movements</a:t>
            </a:r>
            <a:endParaRPr sz="1900">
              <a:solidFill>
                <a:schemeClr val="lt2"/>
              </a:solidFill>
            </a:endParaRPr>
          </a:p>
        </p:txBody>
      </p:sp>
      <p:pic>
        <p:nvPicPr>
          <p:cNvPr id="68" name="Google Shape;68;p14"/>
          <p:cNvPicPr preferRelativeResize="0"/>
          <p:nvPr/>
        </p:nvPicPr>
        <p:blipFill>
          <a:blip r:embed="rId3">
            <a:alphaModFix/>
          </a:blip>
          <a:stretch>
            <a:fillRect/>
          </a:stretch>
        </p:blipFill>
        <p:spPr>
          <a:xfrm>
            <a:off x="5238450" y="860400"/>
            <a:ext cx="3046774" cy="30467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idx="1" type="body"/>
          </p:nvPr>
        </p:nvSpPr>
        <p:spPr>
          <a:xfrm>
            <a:off x="311700" y="587100"/>
            <a:ext cx="8520600" cy="38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“Today’s mainstream feminist theories about rape are often responding to a culture grounded in a patriarchy of European origin.  When tribal governments respond to gendered violence, though, they are responding to a phenomenon fully entrenched in abusive colonial power”</a:t>
            </a:r>
            <a:endParaRPr sz="3000"/>
          </a:p>
          <a:p>
            <a:pPr indent="0" lvl="0" marL="0" rtl="0" algn="ctr">
              <a:spcBef>
                <a:spcPts val="1600"/>
              </a:spcBef>
              <a:spcAft>
                <a:spcPts val="1600"/>
              </a:spcAft>
              <a:buNone/>
            </a:pPr>
            <a:r>
              <a:rPr lang="en" sz="2400"/>
              <a:t>-Sarah Deer, MacArthur Genius &amp; Professor of Law</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of Indigenous Women</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Native women’s power comes not just politically, but also educationally, artistically, economically, and through ritual practices.  </a:t>
            </a:r>
            <a:endParaRPr/>
          </a:p>
          <a:p>
            <a:pPr indent="0" lvl="0" marL="0" rtl="0" algn="l">
              <a:spcBef>
                <a:spcPts val="1600"/>
              </a:spcBef>
              <a:spcAft>
                <a:spcPts val="0"/>
              </a:spcAft>
              <a:buNone/>
            </a:pPr>
            <a:r>
              <a:rPr lang="en"/>
              <a:t>Native women still face strenuous challenges with data suggesting that Native women’s health and mental status is significantly worse that non-Native women, living under multiple oppressions (intersectionality)</a:t>
            </a:r>
            <a:endParaRPr/>
          </a:p>
          <a:p>
            <a:pPr indent="-317500" lvl="0" marL="457200" rtl="0" algn="l">
              <a:spcBef>
                <a:spcPts val="1600"/>
              </a:spcBef>
              <a:spcAft>
                <a:spcPts val="0"/>
              </a:spcAft>
              <a:buSzPts val="1400"/>
              <a:buChar char="●"/>
            </a:pPr>
            <a:r>
              <a:rPr lang="en" sz="1400"/>
              <a:t>Gender</a:t>
            </a:r>
            <a:endParaRPr sz="1400"/>
          </a:p>
          <a:p>
            <a:pPr indent="-317500" lvl="0" marL="457200" rtl="0" algn="l">
              <a:spcBef>
                <a:spcPts val="0"/>
              </a:spcBef>
              <a:spcAft>
                <a:spcPts val="0"/>
              </a:spcAft>
              <a:buSzPts val="1400"/>
              <a:buChar char="●"/>
            </a:pPr>
            <a:r>
              <a:rPr lang="en" sz="1400"/>
              <a:t>Risk of Poverty</a:t>
            </a:r>
            <a:endParaRPr sz="1400"/>
          </a:p>
          <a:p>
            <a:pPr indent="-317500" lvl="0" marL="457200" rtl="0" algn="l">
              <a:spcBef>
                <a:spcPts val="0"/>
              </a:spcBef>
              <a:spcAft>
                <a:spcPts val="0"/>
              </a:spcAft>
              <a:buSzPts val="1400"/>
              <a:buChar char="●"/>
            </a:pPr>
            <a:r>
              <a:rPr lang="en" sz="1400"/>
              <a:t>Race/ethnicity</a:t>
            </a:r>
            <a:endParaRPr sz="1400"/>
          </a:p>
          <a:p>
            <a:pPr indent="-317500" lvl="0" marL="457200" rtl="0" algn="l">
              <a:spcBef>
                <a:spcPts val="0"/>
              </a:spcBef>
              <a:spcAft>
                <a:spcPts val="0"/>
              </a:spcAft>
              <a:buSzPts val="1400"/>
              <a:buChar char="●"/>
            </a:pPr>
            <a:r>
              <a:rPr lang="en" sz="1400"/>
              <a:t>Sexual orientation</a:t>
            </a:r>
            <a:endParaRPr sz="1400"/>
          </a:p>
        </p:txBody>
      </p:sp>
      <p:sp>
        <p:nvSpPr>
          <p:cNvPr id="191" name="Google Shape;191;p33"/>
          <p:cNvSpPr txBox="1"/>
          <p:nvPr/>
        </p:nvSpPr>
        <p:spPr>
          <a:xfrm>
            <a:off x="139650" y="4840950"/>
            <a:ext cx="67029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B7B7B7"/>
                </a:solidFill>
              </a:rPr>
              <a:t>(Medicine, 2001), </a:t>
            </a:r>
            <a:endParaRPr sz="800">
              <a:solidFill>
                <a:srgbClr val="B7B7B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idx="1" type="body"/>
          </p:nvPr>
        </p:nvSpPr>
        <p:spPr>
          <a:xfrm>
            <a:off x="311700" y="4230575"/>
            <a:ext cx="20172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t>Video: Native Girls Rise </a:t>
            </a:r>
            <a:endParaRPr sz="1700"/>
          </a:p>
        </p:txBody>
      </p:sp>
      <p:pic>
        <p:nvPicPr>
          <p:cNvPr descr="Native Girls Rise: The Activist&#10;Albuquerque, New Mexico&#10;&#10;Global Citizen is a social action platform for a global generation that aims to solve the world’s biggest challenges. On our platform you can learn about issues, take action on what matters most, and join a community committed to social change. We believe we can end extreme poverty because of the collective actions of Global Citizens across the world. Join the movement and take action to end extreme poverty: https://www.globalcitizen.org" id="197" name="Google Shape;197;p34" title="Native Girls Rise: The Activist">
            <a:hlinkClick r:id="rId3"/>
          </p:cNvPr>
          <p:cNvPicPr preferRelativeResize="0"/>
          <p:nvPr/>
        </p:nvPicPr>
        <p:blipFill>
          <a:blip r:embed="rId4">
            <a:alphaModFix/>
          </a:blip>
          <a:stretch>
            <a:fillRect/>
          </a:stretch>
        </p:blipFill>
        <p:spPr>
          <a:xfrm>
            <a:off x="2559750" y="1385138"/>
            <a:ext cx="4024500" cy="3018375"/>
          </a:xfrm>
          <a:prstGeom prst="rect">
            <a:avLst/>
          </a:prstGeom>
          <a:noFill/>
          <a:ln>
            <a:noFill/>
          </a:ln>
        </p:spPr>
      </p:pic>
      <p:sp>
        <p:nvSpPr>
          <p:cNvPr id="198" name="Google Shape;198;p34"/>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of Indigenous Women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 Movements </a:t>
            </a:r>
            <a:endParaRPr/>
          </a:p>
        </p:txBody>
      </p:sp>
      <p:sp>
        <p:nvSpPr>
          <p:cNvPr id="204" name="Google Shape;204;p35"/>
          <p:cNvSpPr txBox="1"/>
          <p:nvPr>
            <p:ph idx="1" type="body"/>
          </p:nvPr>
        </p:nvSpPr>
        <p:spPr>
          <a:xfrm>
            <a:off x="311700" y="13058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Native Alliance Against Violence (oknaav.org)</a:t>
            </a:r>
            <a:endParaRPr/>
          </a:p>
          <a:p>
            <a:pPr indent="-342900" lvl="0" marL="457200" rtl="0" algn="l">
              <a:lnSpc>
                <a:spcPct val="150000"/>
              </a:lnSpc>
              <a:spcBef>
                <a:spcPts val="0"/>
              </a:spcBef>
              <a:spcAft>
                <a:spcPts val="0"/>
              </a:spcAft>
              <a:buSzPts val="1800"/>
              <a:buChar char="●"/>
            </a:pPr>
            <a:r>
              <a:rPr lang="en"/>
              <a:t>Sovereign Bodies Institute (sovereign-bodies.org)</a:t>
            </a:r>
            <a:endParaRPr/>
          </a:p>
          <a:p>
            <a:pPr indent="-342900" lvl="0" marL="457200" rtl="0" algn="l">
              <a:lnSpc>
                <a:spcPct val="150000"/>
              </a:lnSpc>
              <a:spcBef>
                <a:spcPts val="0"/>
              </a:spcBef>
              <a:spcAft>
                <a:spcPts val="0"/>
              </a:spcAft>
              <a:buSzPts val="1800"/>
              <a:buChar char="●"/>
            </a:pPr>
            <a:r>
              <a:rPr lang="en"/>
              <a:t>National Indigenous Women’s Resource Center (NIWRC.org)</a:t>
            </a:r>
            <a:endParaRPr/>
          </a:p>
          <a:p>
            <a:pPr indent="-342900" lvl="0" marL="457200" rtl="0" algn="l">
              <a:lnSpc>
                <a:spcPct val="150000"/>
              </a:lnSpc>
              <a:spcBef>
                <a:spcPts val="0"/>
              </a:spcBef>
              <a:spcAft>
                <a:spcPts val="0"/>
              </a:spcAft>
              <a:buSzPts val="1800"/>
              <a:buChar char="●"/>
            </a:pPr>
            <a:r>
              <a:rPr lang="en"/>
              <a:t>Mending the Sacred Hoop (mshoop.org) </a:t>
            </a:r>
            <a:endParaRPr/>
          </a:p>
          <a:p>
            <a:pPr indent="-342900" lvl="0" marL="457200" rtl="0" algn="l">
              <a:lnSpc>
                <a:spcPct val="150000"/>
              </a:lnSpc>
              <a:spcBef>
                <a:spcPts val="0"/>
              </a:spcBef>
              <a:spcAft>
                <a:spcPts val="0"/>
              </a:spcAft>
              <a:buSzPts val="1800"/>
              <a:buChar char="●"/>
            </a:pPr>
            <a:r>
              <a:rPr lang="en"/>
              <a:t>Tribal Law and Policy Institute (TLPI.org)</a:t>
            </a:r>
            <a:endParaRPr/>
          </a:p>
          <a:p>
            <a:pPr indent="-342900" lvl="0" marL="457200" rtl="0" algn="l">
              <a:lnSpc>
                <a:spcPct val="150000"/>
              </a:lnSpc>
              <a:spcBef>
                <a:spcPts val="0"/>
              </a:spcBef>
              <a:spcAft>
                <a:spcPts val="0"/>
              </a:spcAft>
              <a:buSzPts val="1800"/>
              <a:buChar char="●"/>
            </a:pPr>
            <a:r>
              <a:rPr lang="en"/>
              <a:t>Indian Law Resource Center (indianlaw.org)</a:t>
            </a:r>
            <a:endParaRPr/>
          </a:p>
          <a:p>
            <a:pPr indent="-342900" lvl="0" marL="457200" rtl="0" algn="l">
              <a:lnSpc>
                <a:spcPct val="150000"/>
              </a:lnSpc>
              <a:spcBef>
                <a:spcPts val="0"/>
              </a:spcBef>
              <a:spcAft>
                <a:spcPts val="0"/>
              </a:spcAft>
              <a:buSzPts val="1800"/>
              <a:buChar char="●"/>
            </a:pPr>
            <a:r>
              <a:rPr lang="en"/>
              <a:t>NOISE (Northeast Oklahoma Indigenous Safety and Education)</a:t>
            </a:r>
            <a:endParaRPr/>
          </a:p>
        </p:txBody>
      </p:sp>
      <p:pic>
        <p:nvPicPr>
          <p:cNvPr id="205" name="Google Shape;205;p35"/>
          <p:cNvPicPr preferRelativeResize="0"/>
          <p:nvPr/>
        </p:nvPicPr>
        <p:blipFill>
          <a:blip r:embed="rId3">
            <a:alphaModFix/>
          </a:blip>
          <a:stretch>
            <a:fillRect/>
          </a:stretch>
        </p:blipFill>
        <p:spPr>
          <a:xfrm>
            <a:off x="7467787" y="340474"/>
            <a:ext cx="1364524" cy="14145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 and Recommendations</a:t>
            </a:r>
            <a:endParaRPr/>
          </a:p>
        </p:txBody>
      </p:sp>
      <p:pic>
        <p:nvPicPr>
          <p:cNvPr id="211" name="Google Shape;211;p36"/>
          <p:cNvPicPr preferRelativeResize="0"/>
          <p:nvPr/>
        </p:nvPicPr>
        <p:blipFill>
          <a:blip r:embed="rId3">
            <a:alphaModFix/>
          </a:blip>
          <a:stretch>
            <a:fillRect/>
          </a:stretch>
        </p:blipFill>
        <p:spPr>
          <a:xfrm rot="1">
            <a:off x="582573" y="1638600"/>
            <a:ext cx="1967025" cy="3032974"/>
          </a:xfrm>
          <a:prstGeom prst="rect">
            <a:avLst/>
          </a:prstGeom>
          <a:noFill/>
          <a:ln>
            <a:noFill/>
          </a:ln>
        </p:spPr>
      </p:pic>
      <p:pic>
        <p:nvPicPr>
          <p:cNvPr descr="51efQ4bfhjL._SX331_BO1,204,203,200_.jpg" id="212" name="Google Shape;212;p36"/>
          <p:cNvPicPr preferRelativeResize="0"/>
          <p:nvPr/>
        </p:nvPicPr>
        <p:blipFill>
          <a:blip r:embed="rId4">
            <a:alphaModFix/>
          </a:blip>
          <a:stretch>
            <a:fillRect/>
          </a:stretch>
        </p:blipFill>
        <p:spPr>
          <a:xfrm>
            <a:off x="2953400" y="373750"/>
            <a:ext cx="2084100" cy="3123033"/>
          </a:xfrm>
          <a:prstGeom prst="rect">
            <a:avLst/>
          </a:prstGeom>
          <a:noFill/>
          <a:ln>
            <a:noFill/>
          </a:ln>
        </p:spPr>
      </p:pic>
      <p:pic>
        <p:nvPicPr>
          <p:cNvPr id="213" name="Google Shape;213;p36"/>
          <p:cNvPicPr preferRelativeResize="0"/>
          <p:nvPr/>
        </p:nvPicPr>
        <p:blipFill>
          <a:blip r:embed="rId5">
            <a:alphaModFix/>
          </a:blip>
          <a:stretch>
            <a:fillRect/>
          </a:stretch>
        </p:blipFill>
        <p:spPr>
          <a:xfrm>
            <a:off x="7122400" y="373750"/>
            <a:ext cx="1800225" cy="2489352"/>
          </a:xfrm>
          <a:prstGeom prst="rect">
            <a:avLst/>
          </a:prstGeom>
          <a:noFill/>
          <a:ln>
            <a:noFill/>
          </a:ln>
        </p:spPr>
      </p:pic>
      <p:pic>
        <p:nvPicPr>
          <p:cNvPr id="214" name="Google Shape;214;p36"/>
          <p:cNvPicPr preferRelativeResize="0"/>
          <p:nvPr/>
        </p:nvPicPr>
        <p:blipFill>
          <a:blip r:embed="rId6">
            <a:alphaModFix/>
          </a:blip>
          <a:stretch>
            <a:fillRect/>
          </a:stretch>
        </p:blipFill>
        <p:spPr>
          <a:xfrm>
            <a:off x="5179837" y="2128400"/>
            <a:ext cx="1800225" cy="2543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220" name="Google Shape;220;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rPr>
              <a:t>Deer, Sarah, (2015). The Beginning and End of Rape: Confronting Sexual Violence in Native America. University of Minnesota Press.</a:t>
            </a:r>
            <a:endParaRPr sz="1100">
              <a:solidFill>
                <a:srgbClr val="B7B7B7"/>
              </a:solidFill>
            </a:endParaRPr>
          </a:p>
          <a:p>
            <a:pPr indent="0" lvl="0" marL="0" rtl="0" algn="l">
              <a:spcBef>
                <a:spcPts val="1600"/>
              </a:spcBef>
              <a:spcAft>
                <a:spcPts val="0"/>
              </a:spcAft>
              <a:buNone/>
            </a:pPr>
            <a:r>
              <a:rPr lang="en" sz="1100">
                <a:solidFill>
                  <a:srgbClr val="B7B7B7"/>
                </a:solidFill>
              </a:rPr>
              <a:t>Futures Without Violence. (n.d.). “Violence against  AI/AN women.” Retrieved from </a:t>
            </a:r>
            <a:r>
              <a:rPr lang="en" sz="1100">
                <a:solidFill>
                  <a:srgbClr val="B7B7B7"/>
                </a:solidFill>
                <a:uFill>
                  <a:noFill/>
                </a:uFill>
                <a:hlinkClick r:id="rId3"/>
              </a:rPr>
              <a:t>https://www.futureswithoutviolence.org/userfiles/file/Violence%20Against%20AI%20AN%20Women%20Fact%20Sheet.p</a:t>
            </a:r>
            <a:r>
              <a:rPr lang="en" sz="1100">
                <a:solidFill>
                  <a:srgbClr val="B7B7B7"/>
                </a:solidFill>
              </a:rPr>
              <a:t>df		</a:t>
            </a:r>
            <a:endParaRPr sz="1100">
              <a:solidFill>
                <a:srgbClr val="B7B7B7"/>
              </a:solidFill>
            </a:endParaRPr>
          </a:p>
          <a:p>
            <a:pPr indent="0" lvl="0" marL="0" rtl="0" algn="l">
              <a:spcBef>
                <a:spcPts val="1600"/>
              </a:spcBef>
              <a:spcAft>
                <a:spcPts val="0"/>
              </a:spcAft>
              <a:buNone/>
            </a:pPr>
            <a:r>
              <a:rPr lang="en" sz="1100">
                <a:solidFill>
                  <a:srgbClr val="B7B7B7"/>
                </a:solidFill>
              </a:rPr>
              <a:t>Malcoe, L.H. &amp; Duran, B.M. (2004). Intimate partner violence and injury in the lives of low-income Native American women. Family Violence and Violence Against Women. Retrieved from </a:t>
            </a:r>
            <a:r>
              <a:rPr lang="en" sz="1100">
                <a:solidFill>
                  <a:srgbClr val="B7B7B7"/>
                </a:solidFill>
                <a:uFill>
                  <a:noFill/>
                </a:uFill>
                <a:hlinkClick r:id="rId4"/>
              </a:rPr>
              <a:t>http://www.ncjrs.gov/pdffiles1/nij/199703.pd</a:t>
            </a:r>
            <a:r>
              <a:rPr lang="en" sz="1100">
                <a:solidFill>
                  <a:srgbClr val="B7B7B7"/>
                </a:solidFill>
              </a:rPr>
              <a:t>f			</a:t>
            </a:r>
            <a:endParaRPr sz="1100">
              <a:solidFill>
                <a:srgbClr val="B7B7B7"/>
              </a:solidFill>
            </a:endParaRPr>
          </a:p>
          <a:p>
            <a:pPr indent="0" lvl="0" marL="0" rtl="0" algn="l">
              <a:spcBef>
                <a:spcPts val="1600"/>
              </a:spcBef>
              <a:spcAft>
                <a:spcPts val="0"/>
              </a:spcAft>
              <a:buNone/>
            </a:pPr>
            <a:r>
              <a:rPr lang="en" sz="1100">
                <a:solidFill>
                  <a:srgbClr val="B7B7B7"/>
                </a:solidFill>
              </a:rPr>
              <a:t>Medicine, Beatrice. Learning to Be an Anthropologist &amp; Remaining “Native.” Chicago: University of Illinois Press, 2001. </a:t>
            </a:r>
            <a:endParaRPr sz="1100">
              <a:solidFill>
                <a:srgbClr val="B7B7B7"/>
              </a:solidFill>
            </a:endParaRPr>
          </a:p>
          <a:p>
            <a:pPr indent="0" lvl="0" marL="0" rtl="0" algn="l">
              <a:spcBef>
                <a:spcPts val="1600"/>
              </a:spcBef>
              <a:spcAft>
                <a:spcPts val="0"/>
              </a:spcAft>
              <a:buNone/>
            </a:pPr>
            <a:r>
              <a:rPr lang="en" sz="1100">
                <a:solidFill>
                  <a:srgbClr val="B7B7B7"/>
                </a:solidFill>
              </a:rPr>
              <a:t>National Institute of Justice. (2010). “National intimate partner and sexual violence survey.” Retrieved from https://www.cdc.gov/violenceprevention/pdf/nisvs_report2010-a.pdf </a:t>
            </a:r>
            <a:endParaRPr sz="1100">
              <a:solidFill>
                <a:srgbClr val="B7B7B7"/>
              </a:solidFill>
            </a:endParaRPr>
          </a:p>
          <a:p>
            <a:pPr indent="0" lvl="0" marL="0" rtl="0" algn="l">
              <a:spcBef>
                <a:spcPts val="1600"/>
              </a:spcBef>
              <a:spcAft>
                <a:spcPts val="0"/>
              </a:spcAft>
              <a:buNone/>
            </a:pPr>
            <a:r>
              <a:rPr lang="en" sz="1100">
                <a:solidFill>
                  <a:srgbClr val="B7B7B7"/>
                </a:solidFill>
              </a:rPr>
              <a:t>National Indigenous Women’s Resource Center. (October 2016). “Restoration: Justice for missing and murdered native women and girls.” Retrieved from http://www.niwrc.org/files/Restoration-V13.3.pdf</a:t>
            </a:r>
            <a:endParaRPr sz="1100">
              <a:solidFill>
                <a:srgbClr val="B7B7B7"/>
              </a:solidFill>
            </a:endParaRPr>
          </a:p>
          <a:p>
            <a:pPr indent="0" lvl="0" marL="0" rtl="0" algn="l">
              <a:spcBef>
                <a:spcPts val="1600"/>
              </a:spcBef>
              <a:spcAft>
                <a:spcPts val="0"/>
              </a:spcAft>
              <a:buNone/>
            </a:pPr>
            <a:r>
              <a:rPr lang="en" sz="1000">
                <a:solidFill>
                  <a:srgbClr val="666666"/>
                </a:solidFill>
              </a:rPr>
              <a:t>				</a:t>
            </a:r>
            <a:endParaRPr sz="1000">
              <a:solidFill>
                <a:srgbClr val="666666"/>
              </a:solidFill>
            </a:endParaRPr>
          </a:p>
          <a:p>
            <a:pPr indent="0" lvl="0" marL="0" rtl="0" algn="l">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sz="10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225" name="Google Shape;225;p38" title="Violence against Native women is not traditional: Whisper at TEDxABQWomen">
            <a:hlinkClick r:id="rId3"/>
          </p:cNvPr>
          <p:cNvPicPr preferRelativeResize="0"/>
          <p:nvPr/>
        </p:nvPicPr>
        <p:blipFill>
          <a:blip r:embed="rId4">
            <a:alphaModFix/>
          </a:blip>
          <a:stretch>
            <a:fillRect/>
          </a:stretch>
        </p:blipFill>
        <p:spPr>
          <a:xfrm>
            <a:off x="4037325" y="695203"/>
            <a:ext cx="4801925" cy="3601444"/>
          </a:xfrm>
          <a:prstGeom prst="rect">
            <a:avLst/>
          </a:prstGeom>
          <a:noFill/>
          <a:ln>
            <a:noFill/>
          </a:ln>
        </p:spPr>
      </p:pic>
      <p:sp>
        <p:nvSpPr>
          <p:cNvPr id="226" name="Google Shape;226;p38"/>
          <p:cNvSpPr txBox="1"/>
          <p:nvPr>
            <p:ph type="title"/>
          </p:nvPr>
        </p:nvSpPr>
        <p:spPr>
          <a:xfrm>
            <a:off x="451375" y="1691425"/>
            <a:ext cx="2686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Ted Talk: </a:t>
            </a:r>
            <a:endParaRPr/>
          </a:p>
          <a:p>
            <a:pPr indent="0" lvl="0" marL="0" rtl="0" algn="ctr">
              <a:spcBef>
                <a:spcPts val="0"/>
              </a:spcBef>
              <a:spcAft>
                <a:spcPts val="0"/>
              </a:spcAft>
              <a:buNone/>
            </a:pPr>
            <a:r>
              <a:rPr lang="en"/>
              <a:t>Whisper Kish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 in 5 </a:t>
            </a:r>
            <a:endParaRPr/>
          </a:p>
        </p:txBody>
      </p:sp>
      <p:sp>
        <p:nvSpPr>
          <p:cNvPr id="74" name="Google Shape;74;p15"/>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100"/>
              <a:t>Native Americans will be raped, stalked, or abused in their lifetime</a:t>
            </a:r>
            <a:endParaRPr sz="2100"/>
          </a:p>
        </p:txBody>
      </p:sp>
      <p:sp>
        <p:nvSpPr>
          <p:cNvPr id="75" name="Google Shape;75;p15"/>
          <p:cNvSpPr txBox="1"/>
          <p:nvPr/>
        </p:nvSpPr>
        <p:spPr>
          <a:xfrm>
            <a:off x="75200" y="4308750"/>
            <a:ext cx="2277900" cy="6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latin typeface="Proxima Nova"/>
                <a:ea typeface="Proxima Nova"/>
                <a:cs typeface="Proxima Nova"/>
                <a:sym typeface="Proxima Nova"/>
              </a:rPr>
              <a:t>		 	 	(</a:t>
            </a:r>
            <a:r>
              <a:rPr lang="en" sz="1000">
                <a:solidFill>
                  <a:srgbClr val="B7B7B7"/>
                </a:solidFill>
                <a:latin typeface="Proxima Nova"/>
                <a:ea typeface="Proxima Nova"/>
                <a:cs typeface="Proxima Nova"/>
                <a:sym typeface="Proxima Nova"/>
              </a:rPr>
              <a:t>Malcoe &amp; Duran, 2004)</a:t>
            </a:r>
            <a:r>
              <a:rPr lang="en" sz="1100">
                <a:solidFill>
                  <a:srgbClr val="B7B7B7"/>
                </a:solidFill>
                <a:latin typeface="Proxima Nova"/>
                <a:ea typeface="Proxima Nova"/>
                <a:cs typeface="Proxima Nova"/>
                <a:sym typeface="Proxima Nova"/>
              </a:rPr>
              <a:t>	</a:t>
            </a:r>
            <a:endParaRPr sz="1100">
              <a:solidFill>
                <a:srgbClr val="B7B7B7"/>
              </a:solidFill>
              <a:latin typeface="Proxima Nova"/>
              <a:ea typeface="Proxima Nova"/>
              <a:cs typeface="Proxima Nova"/>
              <a:sym typeface="Proxima Nova"/>
            </a:endParaRPr>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503400"/>
            <a:ext cx="8520600" cy="191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10 times</a:t>
            </a:r>
            <a:endParaRPr/>
          </a:p>
        </p:txBody>
      </p:sp>
      <p:sp>
        <p:nvSpPr>
          <p:cNvPr id="81" name="Google Shape;81;p16"/>
          <p:cNvSpPr txBox="1"/>
          <p:nvPr>
            <p:ph idx="1" type="body"/>
          </p:nvPr>
        </p:nvSpPr>
        <p:spPr>
          <a:xfrm>
            <a:off x="182850" y="601600"/>
            <a:ext cx="8520600" cy="901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400"/>
              <a:t>Indigenous women face murder rates that are </a:t>
            </a:r>
            <a:endParaRPr sz="2400"/>
          </a:p>
        </p:txBody>
      </p:sp>
      <p:sp>
        <p:nvSpPr>
          <p:cNvPr id="82" name="Google Shape;82;p16"/>
          <p:cNvSpPr txBox="1"/>
          <p:nvPr>
            <p:ph idx="1" type="body"/>
          </p:nvPr>
        </p:nvSpPr>
        <p:spPr>
          <a:xfrm>
            <a:off x="182850" y="3728400"/>
            <a:ext cx="8520600" cy="901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400"/>
              <a:t>the national average </a:t>
            </a:r>
            <a:endParaRPr sz="2400"/>
          </a:p>
        </p:txBody>
      </p:sp>
      <p:sp>
        <p:nvSpPr>
          <p:cNvPr id="83" name="Google Shape;83;p16"/>
          <p:cNvSpPr txBox="1"/>
          <p:nvPr/>
        </p:nvSpPr>
        <p:spPr>
          <a:xfrm>
            <a:off x="96950" y="4630200"/>
            <a:ext cx="3135600" cy="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Times New Roman"/>
                <a:ea typeface="Times New Roman"/>
                <a:cs typeface="Times New Roman"/>
                <a:sym typeface="Times New Roman"/>
              </a:rPr>
              <a:t>(National Indigenous Women’s Resource Center, 2016)</a:t>
            </a:r>
            <a:endParaRPr sz="1000">
              <a:solidFill>
                <a:srgbClr val="B7B7B7"/>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 in 3</a:t>
            </a:r>
            <a:endParaRPr/>
          </a:p>
        </p:txBody>
      </p:sp>
      <p:sp>
        <p:nvSpPr>
          <p:cNvPr id="89" name="Google Shape;89;p17"/>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t>Native women will be raped in the lifetime</a:t>
            </a:r>
            <a:endParaRPr sz="2200"/>
          </a:p>
        </p:txBody>
      </p:sp>
      <p:sp>
        <p:nvSpPr>
          <p:cNvPr id="90" name="Google Shape;90;p17"/>
          <p:cNvSpPr txBox="1"/>
          <p:nvPr/>
        </p:nvSpPr>
        <p:spPr>
          <a:xfrm>
            <a:off x="225650" y="4502150"/>
            <a:ext cx="3663900" cy="31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chemeClr val="accent3"/>
                </a:solidFill>
                <a:latin typeface="Proxima Nova"/>
                <a:ea typeface="Proxima Nova"/>
                <a:cs typeface="Proxima Nova"/>
                <a:sym typeface="Proxima Nova"/>
              </a:rPr>
              <a:t>(Futures Without Violence, n.d.).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1255275"/>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9 of 10</a:t>
            </a:r>
            <a:endParaRPr/>
          </a:p>
        </p:txBody>
      </p:sp>
      <p:sp>
        <p:nvSpPr>
          <p:cNvPr id="96" name="Google Shape;96;p18"/>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200"/>
              <a:t>o</a:t>
            </a:r>
            <a:r>
              <a:rPr lang="en" sz="2200"/>
              <a:t>f those perpetrators of rape against Native women are Non-native</a:t>
            </a:r>
            <a:endParaRPr sz="2200"/>
          </a:p>
        </p:txBody>
      </p:sp>
      <p:sp>
        <p:nvSpPr>
          <p:cNvPr id="97" name="Google Shape;97;p18"/>
          <p:cNvSpPr txBox="1"/>
          <p:nvPr/>
        </p:nvSpPr>
        <p:spPr>
          <a:xfrm>
            <a:off x="0" y="4562050"/>
            <a:ext cx="2277900" cy="6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latin typeface="Proxima Nova"/>
                <a:ea typeface="Proxima Nova"/>
                <a:cs typeface="Proxima Nova"/>
                <a:sym typeface="Proxima Nova"/>
              </a:rPr>
              <a:t>		 	 	(</a:t>
            </a:r>
            <a:r>
              <a:rPr lang="en" sz="1000">
                <a:solidFill>
                  <a:srgbClr val="B7B7B7"/>
                </a:solidFill>
                <a:latin typeface="Proxima Nova"/>
                <a:ea typeface="Proxima Nova"/>
                <a:cs typeface="Proxima Nova"/>
                <a:sym typeface="Proxima Nova"/>
              </a:rPr>
              <a:t>Malcoe &amp; Duran, 2004)</a:t>
            </a:r>
            <a:r>
              <a:rPr lang="en" sz="1100">
                <a:solidFill>
                  <a:srgbClr val="B7B7B7"/>
                </a:solidFill>
                <a:latin typeface="Proxima Nova"/>
                <a:ea typeface="Proxima Nova"/>
                <a:cs typeface="Proxima Nova"/>
                <a:sym typeface="Proxima Nova"/>
              </a:rPr>
              <a:t>	</a:t>
            </a:r>
            <a:endParaRPr sz="1100">
              <a:solidFill>
                <a:srgbClr val="B7B7B7"/>
              </a:solidFill>
              <a:latin typeface="Proxima Nova"/>
              <a:ea typeface="Proxima Nova"/>
              <a:cs typeface="Proxima Nova"/>
              <a:sym typeface="Proxima Nova"/>
            </a:endParaRPr>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a: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the Indigenous Woman by the Ryan Red Corn (Osage)</a:t>
            </a:r>
            <a:endParaRPr/>
          </a:p>
        </p:txBody>
      </p:sp>
      <p:pic>
        <p:nvPicPr>
          <p:cNvPr descr="Raise Awareness and Help End the Epidemic of Violence against Native Women in the U.S.—Please Share this Video from the Indian Law Resource Center, www.indianlaw.org &#10; &#10;Native women are murdered at 10 times the national rate; 1 out 3 Native women will be raped in her lifetime, and 3 out of 5 physically assaulted. Even worse, 88% of the perpetrators are non-Indian and cannot be prosecuted by tribal governments. Stand and take action now to restore safety and justice for Native women. Do Something! Visit www.indianlaw.org." id="103" name="Google Shape;103;p19" title="To The Indigenous Woman Long Format, Poem by 1491s">
            <a:hlinkClick r:id="rId3"/>
          </p:cNvPr>
          <p:cNvPicPr preferRelativeResize="0"/>
          <p:nvPr/>
        </p:nvPicPr>
        <p:blipFill>
          <a:blip r:embed="rId4">
            <a:alphaModFix/>
          </a:blip>
          <a:stretch>
            <a:fillRect/>
          </a:stretch>
        </p:blipFill>
        <p:spPr>
          <a:xfrm>
            <a:off x="2072800" y="12739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Tribal Orientations to Women</a:t>
            </a:r>
            <a:endParaRPr/>
          </a:p>
        </p:txBody>
      </p:sp>
      <p:sp>
        <p:nvSpPr>
          <p:cNvPr id="109" name="Google Shape;109;p20"/>
          <p:cNvSpPr txBox="1"/>
          <p:nvPr>
            <p:ph idx="4294967295" type="body"/>
          </p:nvPr>
        </p:nvSpPr>
        <p:spPr>
          <a:xfrm>
            <a:off x="324600" y="1219650"/>
            <a:ext cx="8494800" cy="2704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Matrilineal</a:t>
            </a:r>
            <a:r>
              <a:rPr lang="en" sz="2400"/>
              <a:t> </a:t>
            </a:r>
            <a:r>
              <a:rPr lang="en" sz="2400"/>
              <a:t>descent</a:t>
            </a:r>
            <a:r>
              <a:rPr lang="en" sz="2400"/>
              <a:t> </a:t>
            </a:r>
            <a:endParaRPr sz="2400"/>
          </a:p>
          <a:p>
            <a:pPr indent="-342900" lvl="1" marL="914400" rtl="0" algn="l">
              <a:spcBef>
                <a:spcPts val="0"/>
              </a:spcBef>
              <a:spcAft>
                <a:spcPts val="0"/>
              </a:spcAft>
              <a:buSzPts val="1800"/>
              <a:buChar char="○"/>
            </a:pPr>
            <a:r>
              <a:rPr lang="en" sz="1800"/>
              <a:t>Southeastern tribes like Cherokee, Chickasaw, and Muskogee (Creek)</a:t>
            </a:r>
            <a:endParaRPr sz="1800"/>
          </a:p>
          <a:p>
            <a:pPr indent="-342900" lvl="1" marL="914400" rtl="0" algn="l">
              <a:spcBef>
                <a:spcPts val="0"/>
              </a:spcBef>
              <a:spcAft>
                <a:spcPts val="0"/>
              </a:spcAft>
              <a:buSzPts val="1800"/>
              <a:buChar char="○"/>
            </a:pPr>
            <a:r>
              <a:rPr lang="en" sz="1800"/>
              <a:t>Iroquois, Hopi, Navajo, Osage (matrilocal), etc.  </a:t>
            </a:r>
            <a:endParaRPr sz="1800"/>
          </a:p>
          <a:p>
            <a:pPr indent="-342900" lvl="1" marL="914400" rtl="0" algn="l">
              <a:spcBef>
                <a:spcPts val="0"/>
              </a:spcBef>
              <a:spcAft>
                <a:spcPts val="0"/>
              </a:spcAft>
              <a:buSzPts val="1800"/>
              <a:buChar char="○"/>
            </a:pPr>
            <a:r>
              <a:rPr lang="en" sz="1800"/>
              <a:t>Not gender-neutral but complementary and balanced </a:t>
            </a:r>
            <a:endParaRPr sz="1800"/>
          </a:p>
          <a:p>
            <a:pPr indent="-342900" lvl="1" marL="914400" rtl="0" algn="l">
              <a:spcBef>
                <a:spcPts val="0"/>
              </a:spcBef>
              <a:spcAft>
                <a:spcPts val="0"/>
              </a:spcAft>
              <a:buSzPts val="1800"/>
              <a:buChar char="○"/>
            </a:pPr>
            <a:r>
              <a:rPr lang="en" sz="1800"/>
              <a:t>Gendered roles with horizontal power instead of hierarchy </a:t>
            </a:r>
            <a:endParaRPr sz="1800"/>
          </a:p>
          <a:p>
            <a:pPr indent="-342900" lvl="1" marL="914400" rtl="0" algn="l">
              <a:spcBef>
                <a:spcPts val="0"/>
              </a:spcBef>
              <a:spcAft>
                <a:spcPts val="0"/>
              </a:spcAft>
              <a:buSzPts val="1800"/>
              <a:buChar char="○"/>
            </a:pPr>
            <a:r>
              <a:rPr lang="en" sz="1800"/>
              <a:t>Not devoid of oppression or injustice (personal vs. systemic) </a:t>
            </a:r>
            <a:endParaRPr sz="1800"/>
          </a:p>
          <a:p>
            <a:pPr indent="-342900" lvl="1" marL="914400" rtl="0" algn="l">
              <a:spcBef>
                <a:spcPts val="0"/>
              </a:spcBef>
              <a:spcAft>
                <a:spcPts val="0"/>
              </a:spcAft>
              <a:buSzPts val="1800"/>
              <a:buChar char="○"/>
            </a:pPr>
            <a:r>
              <a:rPr lang="en" sz="1800"/>
              <a:t>Women owned property, made decisions for the tribe or clan, chose tribal leaders, etc</a:t>
            </a:r>
            <a:endParaRPr sz="1800"/>
          </a:p>
          <a:p>
            <a:pPr indent="-381000" lvl="0" marL="457200" rtl="0" algn="l">
              <a:spcBef>
                <a:spcPts val="0"/>
              </a:spcBef>
              <a:spcAft>
                <a:spcPts val="0"/>
              </a:spcAft>
              <a:buSzPts val="2400"/>
              <a:buChar char="●"/>
            </a:pPr>
            <a:r>
              <a:rPr lang="en" sz="2400"/>
              <a:t>Native women were builders, warriors, farmers, and made political decisions </a:t>
            </a:r>
            <a:endParaRPr sz="2400"/>
          </a:p>
        </p:txBody>
      </p:sp>
      <p:pic>
        <p:nvPicPr>
          <p:cNvPr id="110" name="Google Shape;110;p20"/>
          <p:cNvPicPr preferRelativeResize="0"/>
          <p:nvPr/>
        </p:nvPicPr>
        <p:blipFill>
          <a:blip r:embed="rId3">
            <a:alphaModFix/>
          </a:blip>
          <a:stretch>
            <a:fillRect/>
          </a:stretch>
        </p:blipFill>
        <p:spPr>
          <a:xfrm>
            <a:off x="7298300" y="204225"/>
            <a:ext cx="1297750" cy="138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Traditional Tribal Orientations to Women</a:t>
            </a:r>
            <a:endParaRPr>
              <a:solidFill>
                <a:srgbClr val="F3F3F3"/>
              </a:solidFill>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CCCCCC"/>
              </a:buClr>
              <a:buSzPts val="2400"/>
              <a:buChar char="●"/>
            </a:pPr>
            <a:r>
              <a:rPr lang="en" sz="2400">
                <a:solidFill>
                  <a:srgbClr val="CCCCCC"/>
                </a:solidFill>
              </a:rPr>
              <a:t>Pre-Colonial Responses to Rape</a:t>
            </a:r>
            <a:endParaRPr sz="2400">
              <a:solidFill>
                <a:srgbClr val="CCCCCC"/>
              </a:solidFill>
            </a:endParaRPr>
          </a:p>
          <a:p>
            <a:pPr indent="-361950" lvl="1" marL="914400" rtl="0" algn="l">
              <a:spcBef>
                <a:spcPts val="0"/>
              </a:spcBef>
              <a:spcAft>
                <a:spcPts val="0"/>
              </a:spcAft>
              <a:buClr>
                <a:srgbClr val="CCCCCC"/>
              </a:buClr>
              <a:buSzPts val="2100"/>
              <a:buChar char="○"/>
            </a:pPr>
            <a:r>
              <a:rPr lang="en" sz="2100">
                <a:solidFill>
                  <a:srgbClr val="CCCCCC"/>
                </a:solidFill>
              </a:rPr>
              <a:t>Gendered violence rates much lower (some claim non-existent) </a:t>
            </a:r>
            <a:endParaRPr sz="2100">
              <a:solidFill>
                <a:srgbClr val="CCCCCC"/>
              </a:solidFill>
            </a:endParaRPr>
          </a:p>
          <a:p>
            <a:pPr indent="-361950" lvl="1" marL="914400" rtl="0" algn="l">
              <a:spcBef>
                <a:spcPts val="0"/>
              </a:spcBef>
              <a:spcAft>
                <a:spcPts val="0"/>
              </a:spcAft>
              <a:buClr>
                <a:srgbClr val="CCCCCC"/>
              </a:buClr>
              <a:buSzPts val="2100"/>
              <a:buChar char="○"/>
            </a:pPr>
            <a:r>
              <a:rPr lang="en" sz="2100">
                <a:solidFill>
                  <a:srgbClr val="CCCCCC"/>
                </a:solidFill>
              </a:rPr>
              <a:t>Victim-centered judicial systems </a:t>
            </a:r>
            <a:endParaRPr sz="2100">
              <a:solidFill>
                <a:srgbClr val="CCCCCC"/>
              </a:solidFill>
            </a:endParaRPr>
          </a:p>
          <a:p>
            <a:pPr indent="-361950" lvl="1" marL="914400" rtl="0" algn="l">
              <a:spcBef>
                <a:spcPts val="0"/>
              </a:spcBef>
              <a:spcAft>
                <a:spcPts val="0"/>
              </a:spcAft>
              <a:buClr>
                <a:srgbClr val="CCCCCC"/>
              </a:buClr>
              <a:buSzPts val="2100"/>
              <a:buChar char="○"/>
            </a:pPr>
            <a:r>
              <a:rPr lang="en" sz="2100">
                <a:solidFill>
                  <a:srgbClr val="CCCCCC"/>
                </a:solidFill>
              </a:rPr>
              <a:t>Lakota Culture: The woman owned her body and all the rights that went with it </a:t>
            </a:r>
            <a:endParaRPr sz="2100">
              <a:solidFill>
                <a:srgbClr val="CCCCCC"/>
              </a:solidFill>
            </a:endParaRPr>
          </a:p>
          <a:p>
            <a:pPr indent="-361950" lvl="1" marL="914400" rtl="0" algn="l">
              <a:spcBef>
                <a:spcPts val="0"/>
              </a:spcBef>
              <a:spcAft>
                <a:spcPts val="0"/>
              </a:spcAft>
              <a:buClr>
                <a:srgbClr val="CCCCCC"/>
              </a:buClr>
              <a:buSzPts val="2100"/>
              <a:buChar char="○"/>
            </a:pPr>
            <a:r>
              <a:rPr lang="en" sz="2100">
                <a:solidFill>
                  <a:srgbClr val="CCCCCC"/>
                </a:solidFill>
              </a:rPr>
              <a:t>Iroquois and Dakota cultures: A man could not be elected to a leadership position if he had ever raped a woman</a:t>
            </a:r>
            <a:endParaRPr sz="2100">
              <a:solidFill>
                <a:srgbClr val="CCCCCC"/>
              </a:solidFill>
            </a:endParaRPr>
          </a:p>
          <a:p>
            <a:pPr indent="0" lvl="0" marL="0" rtl="0" algn="l">
              <a:spcBef>
                <a:spcPts val="1600"/>
              </a:spcBef>
              <a:spcAft>
                <a:spcPts val="1600"/>
              </a:spcAft>
              <a:buNone/>
            </a:pPr>
            <a:r>
              <a:t/>
            </a:r>
            <a:endParaRPr sz="1800">
              <a:solidFill>
                <a:srgbClr val="CCCCC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